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60" r:id="rId2"/>
    <p:sldId id="278" r:id="rId3"/>
    <p:sldId id="279" r:id="rId4"/>
    <p:sldId id="257" r:id="rId5"/>
    <p:sldId id="258" r:id="rId6"/>
    <p:sldId id="261" r:id="rId7"/>
    <p:sldId id="262" r:id="rId8"/>
    <p:sldId id="280" r:id="rId9"/>
    <p:sldId id="263" r:id="rId10"/>
    <p:sldId id="264" r:id="rId11"/>
    <p:sldId id="265" r:id="rId12"/>
    <p:sldId id="266" r:id="rId13"/>
    <p:sldId id="268" r:id="rId14"/>
    <p:sldId id="269" r:id="rId15"/>
    <p:sldId id="267" r:id="rId16"/>
    <p:sldId id="270" r:id="rId17"/>
    <p:sldId id="271" r:id="rId18"/>
    <p:sldId id="272" r:id="rId19"/>
    <p:sldId id="273" r:id="rId20"/>
    <p:sldId id="282" r:id="rId21"/>
    <p:sldId id="283" r:id="rId22"/>
    <p:sldId id="284" r:id="rId23"/>
    <p:sldId id="285" r:id="rId24"/>
    <p:sldId id="286" r:id="rId25"/>
    <p:sldId id="259" r:id="rId26"/>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6ED92-B567-4637-88AD-E3E535117E21}" type="datetimeFigureOut">
              <a:rPr lang="ko-KR" altLang="en-US" smtClean="0"/>
              <a:t>2021-08-06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4876E-82D5-4215-A399-B7E58661D41A}" type="slidenum">
              <a:rPr lang="ko-KR" altLang="en-US" smtClean="0"/>
              <a:t>‹#›</a:t>
            </a:fld>
            <a:endParaRPr lang="ko-KR" altLang="en-US"/>
          </a:p>
        </p:txBody>
      </p:sp>
    </p:spTree>
    <p:extLst>
      <p:ext uri="{BB962C8B-B14F-4D97-AF65-F5344CB8AC3E}">
        <p14:creationId xmlns:p14="http://schemas.microsoft.com/office/powerpoint/2010/main" val="149388489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8F4876E-82D5-4215-A399-B7E58661D41A}" type="slidenum">
              <a:rPr lang="ko-KR" altLang="en-US" smtClean="0"/>
              <a:t>1</a:t>
            </a:fld>
            <a:endParaRPr lang="ko-KR" altLang="en-US"/>
          </a:p>
        </p:txBody>
      </p:sp>
    </p:spTree>
    <p:extLst>
      <p:ext uri="{BB962C8B-B14F-4D97-AF65-F5344CB8AC3E}">
        <p14:creationId xmlns:p14="http://schemas.microsoft.com/office/powerpoint/2010/main" val="38860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8F4876E-82D5-4215-A399-B7E58661D41A}" type="slidenum">
              <a:rPr lang="ko-KR" altLang="en-US" smtClean="0"/>
              <a:t>25</a:t>
            </a:fld>
            <a:endParaRPr lang="ko-KR" altLang="en-US"/>
          </a:p>
        </p:txBody>
      </p:sp>
    </p:spTree>
    <p:extLst>
      <p:ext uri="{BB962C8B-B14F-4D97-AF65-F5344CB8AC3E}">
        <p14:creationId xmlns:p14="http://schemas.microsoft.com/office/powerpoint/2010/main" val="308183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0FCC39BB-D6AE-4A7F-9EB5-A48850A19291}"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34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캡션 있는 파노라마 그림">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ko-KR" altLang="en-US" smtClean="0"/>
              <a:t>그림을 추가하려면 아이콘을 클릭하십시오</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o-KR" altLang="en-US" smtClean="0"/>
              <a:t>마스터 텍스트 스타일을 편집합니다</a:t>
            </a:r>
          </a:p>
        </p:txBody>
      </p:sp>
      <p:sp>
        <p:nvSpPr>
          <p:cNvPr id="3" name="Date Placeholder 2"/>
          <p:cNvSpPr>
            <a:spLocks noGrp="1"/>
          </p:cNvSpPr>
          <p:nvPr>
            <p:ph type="dt" sz="half" idx="10"/>
          </p:nvPr>
        </p:nvSpPr>
        <p:spPr/>
        <p:txBody>
          <a:bodyPr/>
          <a:lstStyle/>
          <a:p>
            <a:fld id="{46042112-457C-4862-99EE-10928C74278B}" type="datetime1">
              <a:rPr lang="ko-KR" altLang="en-US" smtClean="0"/>
              <a:t>2021-08-06</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24585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제목 및 캡션">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337996C0-776A-4BFF-BC21-7FDA8D8C743E}"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0490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캡션 있는 인용문">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ko-KR" altLang="en-US" smtClean="0"/>
              <a:t>마스터 제목 스타일 편집</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o-KR" altLang="en-US" smtClean="0"/>
              <a:t>마스터 텍스트 스타일을 편집합니다</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5FBC590B-E814-4CC5-B062-DB730435DE28}"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5456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명함">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1ADE37F5-717E-4AA3-99E9-BFF913C5F465}"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16125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인용문 있는 명함">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ko-KR" altLang="en-US" smtClean="0"/>
              <a:t>마스터 제목 스타일 편집</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ko-KR" altLang="en-US" smtClean="0"/>
              <a:t>마스터 텍스트 스타일을 편집합니다</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8ADE1B92-5EC7-469D-A24D-9361482866DE}"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03766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참 또는 거짓">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ko-KR" altLang="en-US" smtClean="0"/>
              <a:t>마스터 제목 스타일 편집</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ko-KR" altLang="en-US" smtClean="0"/>
              <a:t>마스터 텍스트 스타일을 편집합니다</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B0782679-A78D-4BEA-A215-6E6F329FBC7B}"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52867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ncho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0F462C25-1740-41AD-A633-C2388360F9CA}"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2949962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217C6860-2A8E-4449-939E-22FBBEBF31E6}"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211662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nchor="ct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0279708-E215-4D15-AE1C-48BACE5D67FC}"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86578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0E69E137-FFD0-4E32-B2FC-CFF673CD4A1B}" type="datetime1">
              <a:rPr lang="ko-KR" altLang="en-US" smtClean="0"/>
              <a:t>2021-08-06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3208381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410A8C9C-8647-441E-A3F9-7BCCD4FAD42B}" type="datetime1">
              <a:rPr lang="ko-KR" altLang="en-US" smtClean="0"/>
              <a:t>2021-08-06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291241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6333BBE2-12B6-4006-8A4E-C114FA78687C}" type="datetime1">
              <a:rPr lang="ko-KR" altLang="en-US" smtClean="0"/>
              <a:t>2021-08-06</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400316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D61BC928-F9F9-4B7C-A1B8-0B453D66BB9F}" type="datetime1">
              <a:rPr lang="ko-KR" altLang="en-US" smtClean="0"/>
              <a:t>2021-08-06</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1849307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28AFB-A6DF-4FD2-943D-D74FA33EA624}" type="datetime1">
              <a:rPr lang="ko-KR" altLang="en-US" smtClean="0"/>
              <a:t>2021-08-06</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62746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ko-KR" altLang="en-US" smtClean="0"/>
              <a:t>마스터 제목 스타일 편집</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7D4C48E5-002F-4C91-858F-EBF79691AC29}" type="datetime1">
              <a:rPr lang="ko-KR" altLang="en-US" smtClean="0"/>
              <a:t>2021-08-06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239693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ko-KR" altLang="en-US" smtClean="0"/>
              <a:t>마스터 제목 스타일 편집</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3A54F70-09BD-4F01-9C15-4A0699248AB2}" type="datetime1">
              <a:rPr lang="ko-KR" altLang="en-US" smtClean="0"/>
              <a:t>2021-08-06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3210511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4E2346C-287A-405D-BA0F-7F38D14880EB}" type="datetime1">
              <a:rPr lang="ko-KR" altLang="en-US" smtClean="0"/>
              <a:t>2021-08-06</a:t>
            </a:fld>
            <a:endParaRPr lang="ko-KR"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ko-KR"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B85FD35-6B44-445F-80B0-367469AF148D}" type="slidenum">
              <a:rPr lang="ko-KR" altLang="en-US" smtClean="0"/>
              <a:t>‹#›</a:t>
            </a:fld>
            <a:endParaRPr lang="ko-KR" altLang="en-US"/>
          </a:p>
        </p:txBody>
      </p:sp>
    </p:spTree>
    <p:extLst>
      <p:ext uri="{BB962C8B-B14F-4D97-AF65-F5344CB8AC3E}">
        <p14:creationId xmlns:p14="http://schemas.microsoft.com/office/powerpoint/2010/main" val="350682190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0" rtl="0" eaLnBrk="1" latinLnBrk="1" hangingPunct="1">
        <a:spcBef>
          <a:spcPct val="0"/>
        </a:spcBef>
        <a:buNone/>
        <a:defRPr sz="3600" kern="1200" cap="all">
          <a:ln w="3175" cmpd="sng">
            <a:noFill/>
          </a:ln>
          <a:solidFill>
            <a:schemeClr val="tx1"/>
          </a:solidFill>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2857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1" hangingPunct="1">
        <a:defRPr sz="1800" kern="1200">
          <a:solidFill>
            <a:schemeClr val="tx1"/>
          </a:solidFill>
          <a:latin typeface="+mn-lt"/>
          <a:ea typeface="+mn-ea"/>
          <a:cs typeface="+mn-cs"/>
        </a:defRPr>
      </a:lvl1pPr>
      <a:lvl2pPr marL="457200" algn="l" defTabSz="457200" rtl="0" eaLnBrk="1" latinLnBrk="1" hangingPunct="1">
        <a:defRPr sz="1800" kern="1200">
          <a:solidFill>
            <a:schemeClr val="tx1"/>
          </a:solidFill>
          <a:latin typeface="+mn-lt"/>
          <a:ea typeface="+mn-ea"/>
          <a:cs typeface="+mn-cs"/>
        </a:defRPr>
      </a:lvl2pPr>
      <a:lvl3pPr marL="914400" algn="l" defTabSz="457200" rtl="0" eaLnBrk="1" latinLnBrk="1" hangingPunct="1">
        <a:defRPr sz="1800" kern="1200">
          <a:solidFill>
            <a:schemeClr val="tx1"/>
          </a:solidFill>
          <a:latin typeface="+mn-lt"/>
          <a:ea typeface="+mn-ea"/>
          <a:cs typeface="+mn-cs"/>
        </a:defRPr>
      </a:lvl3pPr>
      <a:lvl4pPr marL="1371600" algn="l" defTabSz="457200" rtl="0" eaLnBrk="1" latinLnBrk="1" hangingPunct="1">
        <a:defRPr sz="1800" kern="1200">
          <a:solidFill>
            <a:schemeClr val="tx1"/>
          </a:solidFill>
          <a:latin typeface="+mn-lt"/>
          <a:ea typeface="+mn-ea"/>
          <a:cs typeface="+mn-cs"/>
        </a:defRPr>
      </a:lvl4pPr>
      <a:lvl5pPr marL="1828800" algn="l" defTabSz="457200" rtl="0" eaLnBrk="1" latinLnBrk="1" hangingPunct="1">
        <a:defRPr sz="1800" kern="1200">
          <a:solidFill>
            <a:schemeClr val="tx1"/>
          </a:solidFill>
          <a:latin typeface="+mn-lt"/>
          <a:ea typeface="+mn-ea"/>
          <a:cs typeface="+mn-cs"/>
        </a:defRPr>
      </a:lvl5pPr>
      <a:lvl6pPr marL="2286000" algn="l" defTabSz="457200" rtl="0" eaLnBrk="1" latinLnBrk="1" hangingPunct="1">
        <a:defRPr sz="1800" kern="1200">
          <a:solidFill>
            <a:schemeClr val="tx1"/>
          </a:solidFill>
          <a:latin typeface="+mn-lt"/>
          <a:ea typeface="+mn-ea"/>
          <a:cs typeface="+mn-cs"/>
        </a:defRPr>
      </a:lvl6pPr>
      <a:lvl7pPr marL="2743200" algn="l" defTabSz="457200" rtl="0" eaLnBrk="1" latinLnBrk="1" hangingPunct="1">
        <a:defRPr sz="1800" kern="1200">
          <a:solidFill>
            <a:schemeClr val="tx1"/>
          </a:solidFill>
          <a:latin typeface="+mn-lt"/>
          <a:ea typeface="+mn-ea"/>
          <a:cs typeface="+mn-cs"/>
        </a:defRPr>
      </a:lvl7pPr>
      <a:lvl8pPr marL="3200400" algn="l" defTabSz="457200" rtl="0" eaLnBrk="1" latinLnBrk="1" hangingPunct="1">
        <a:defRPr sz="1800" kern="1200">
          <a:solidFill>
            <a:schemeClr val="tx1"/>
          </a:solidFill>
          <a:latin typeface="+mn-lt"/>
          <a:ea typeface="+mn-ea"/>
          <a:cs typeface="+mn-cs"/>
        </a:defRPr>
      </a:lvl8pPr>
      <a:lvl9pPr marL="3657600" algn="l" defTabSz="4572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bin"/><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594360" y="685799"/>
            <a:ext cx="11155680" cy="1618489"/>
          </a:xfrm>
        </p:spPr>
        <p:txBody>
          <a:bodyPr/>
          <a:lstStyle/>
          <a:p>
            <a:r>
              <a:rPr lang="en-US" altLang="ko-KR" b="1" dirty="0" smtClean="0"/>
              <a:t>Introduction of </a:t>
            </a:r>
            <a:br>
              <a:rPr lang="en-US" altLang="ko-KR" b="1" dirty="0" smtClean="0"/>
            </a:br>
            <a:r>
              <a:rPr lang="en-US" altLang="ko-KR" b="1" dirty="0" smtClean="0"/>
              <a:t>the patent and the round P/U tape</a:t>
            </a:r>
            <a:endParaRPr lang="ko-KR" altLang="en-US" b="1" dirty="0"/>
          </a:p>
        </p:txBody>
      </p:sp>
      <p:pic>
        <p:nvPicPr>
          <p:cNvPr id="4" name="그림 3"/>
          <p:cNvPicPr>
            <a:picLocks noChangeAspect="1"/>
          </p:cNvPicPr>
          <p:nvPr/>
        </p:nvPicPr>
        <p:blipFill>
          <a:blip r:embed="rId3"/>
          <a:stretch>
            <a:fillRect/>
          </a:stretch>
        </p:blipFill>
        <p:spPr>
          <a:xfrm>
            <a:off x="8149189" y="2971800"/>
            <a:ext cx="2869331" cy="3611880"/>
          </a:xfrm>
          <a:prstGeom prst="rect">
            <a:avLst/>
          </a:prstGeom>
        </p:spPr>
      </p:pic>
      <p:sp>
        <p:nvSpPr>
          <p:cNvPr id="7" name="슬라이드 번호 개체 틀 6"/>
          <p:cNvSpPr>
            <a:spLocks noGrp="1"/>
          </p:cNvSpPr>
          <p:nvPr>
            <p:ph type="sldNum" sz="quarter" idx="12"/>
          </p:nvPr>
        </p:nvSpPr>
        <p:spPr>
          <a:xfrm>
            <a:off x="10363200" y="5578475"/>
            <a:ext cx="1743456" cy="1215517"/>
          </a:xfrm>
        </p:spPr>
        <p:txBody>
          <a:bodyPr/>
          <a:lstStyle/>
          <a:p>
            <a:fld id="{EB85FD35-6B44-445F-80B0-367469AF148D}" type="slidenum">
              <a:rPr lang="ko-KR" altLang="en-US" smtClean="0"/>
              <a:t>1</a:t>
            </a:fld>
            <a:endParaRPr lang="ko-KR" altLang="en-US"/>
          </a:p>
        </p:txBody>
      </p:sp>
    </p:spTree>
    <p:extLst>
      <p:ext uri="{BB962C8B-B14F-4D97-AF65-F5344CB8AC3E}">
        <p14:creationId xmlns:p14="http://schemas.microsoft.com/office/powerpoint/2010/main" val="1798359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4" y="83837"/>
            <a:ext cx="10361740" cy="1146726"/>
          </a:xfrm>
        </p:spPr>
        <p:txBody>
          <a:bodyPr>
            <a:normAutofit fontScale="90000"/>
          </a:bodyPr>
          <a:lstStyle/>
          <a:p>
            <a:pPr marL="514350" indent="-514350"/>
            <a:r>
              <a:rPr lang="en-US" altLang="ko-KR" b="1" dirty="0" smtClean="0"/>
              <a:t>4. </a:t>
            </a:r>
            <a:r>
              <a:rPr lang="en-US" altLang="ko-KR" b="1" dirty="0"/>
              <a:t>Comparison with the appearances, the current and the patented</a:t>
            </a:r>
          </a:p>
        </p:txBody>
      </p:sp>
      <p:sp>
        <p:nvSpPr>
          <p:cNvPr id="11" name="TextBox 10"/>
          <p:cNvSpPr txBox="1"/>
          <p:nvPr/>
        </p:nvSpPr>
        <p:spPr>
          <a:xfrm>
            <a:off x="465351" y="5093204"/>
            <a:ext cx="11539728"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ko-KR" sz="2000" b="1" dirty="0" smtClean="0">
                <a:latin typeface="+mj-lt"/>
              </a:rPr>
              <a:t>It is identified that the PU band makes the rib stretched recovered instantly without flabby appearance</a:t>
            </a:r>
          </a:p>
          <a:p>
            <a:pPr marL="342900" indent="-342900">
              <a:lnSpc>
                <a:spcPct val="150000"/>
              </a:lnSpc>
              <a:buFont typeface="Arial" panose="020B0604020202020204" pitchFamily="34" charset="0"/>
              <a:buChar char="•"/>
            </a:pPr>
            <a:r>
              <a:rPr lang="en-US" altLang="ko-KR" sz="2000" b="1" dirty="0" smtClean="0"/>
              <a:t>Click the icons</a:t>
            </a:r>
            <a:r>
              <a:rPr lang="ko-KR" altLang="en-US" sz="2000" b="1" dirty="0" smtClean="0"/>
              <a:t> </a:t>
            </a:r>
            <a:r>
              <a:rPr lang="en-US" altLang="ko-KR" sz="2000" b="1" dirty="0" smtClean="0"/>
              <a:t>to see the video</a:t>
            </a:r>
            <a:endParaRPr lang="ko-KR" altLang="en-US" sz="2000" b="1" dirty="0">
              <a:latin typeface="+mj-lt"/>
            </a:endParaRPr>
          </a:p>
        </p:txBody>
      </p:sp>
      <p:sp>
        <p:nvSpPr>
          <p:cNvPr id="13" name="슬라이드 번호 개체 틀 12"/>
          <p:cNvSpPr>
            <a:spLocks noGrp="1"/>
          </p:cNvSpPr>
          <p:nvPr>
            <p:ph type="sldNum" sz="quarter" idx="12"/>
          </p:nvPr>
        </p:nvSpPr>
        <p:spPr>
          <a:xfrm>
            <a:off x="10363200" y="5578475"/>
            <a:ext cx="1725168" cy="1206373"/>
          </a:xfrm>
        </p:spPr>
        <p:txBody>
          <a:bodyPr/>
          <a:lstStyle/>
          <a:p>
            <a:fld id="{EB85FD35-6B44-445F-80B0-367469AF148D}" type="slidenum">
              <a:rPr lang="ko-KR" altLang="en-US" smtClean="0"/>
              <a:t>10</a:t>
            </a:fld>
            <a:endParaRPr lang="ko-KR" altLang="en-US" dirty="0"/>
          </a:p>
        </p:txBody>
      </p:sp>
      <p:graphicFrame>
        <p:nvGraphicFramePr>
          <p:cNvPr id="6" name="개체 5"/>
          <p:cNvGraphicFramePr>
            <a:graphicFrameLocks noChangeAspect="1"/>
          </p:cNvGraphicFramePr>
          <p:nvPr>
            <p:extLst>
              <p:ext uri="{D42A27DB-BD31-4B8C-83A1-F6EECF244321}">
                <p14:modId xmlns:p14="http://schemas.microsoft.com/office/powerpoint/2010/main" val="2099552999"/>
              </p:ext>
            </p:extLst>
          </p:nvPr>
        </p:nvGraphicFramePr>
        <p:xfrm>
          <a:off x="8241334" y="4273999"/>
          <a:ext cx="1237974" cy="1091824"/>
        </p:xfrm>
        <a:graphic>
          <a:graphicData uri="http://schemas.openxmlformats.org/presentationml/2006/ole">
            <mc:AlternateContent xmlns:mc="http://schemas.openxmlformats.org/markup-compatibility/2006">
              <mc:Choice xmlns:v="urn:schemas-microsoft-com:vml" Requires="v">
                <p:oleObj spid="_x0000_s1040" name="포장기 셸 개체" showAsIcon="1" r:id="rId3" imgW="914400" imgH="806400" progId="Package">
                  <p:embed/>
                </p:oleObj>
              </mc:Choice>
              <mc:Fallback>
                <p:oleObj name="포장기 셸 개체" showAsIcon="1" r:id="rId3" imgW="914400" imgH="806400" progId="Package">
                  <p:embed/>
                  <p:pic>
                    <p:nvPicPr>
                      <p:cNvPr id="0" name=""/>
                      <p:cNvPicPr/>
                      <p:nvPr/>
                    </p:nvPicPr>
                    <p:blipFill>
                      <a:blip r:embed="rId4"/>
                      <a:stretch>
                        <a:fillRect/>
                      </a:stretch>
                    </p:blipFill>
                    <p:spPr>
                      <a:xfrm>
                        <a:off x="8241334" y="4273999"/>
                        <a:ext cx="1237974" cy="1091824"/>
                      </a:xfrm>
                      <a:prstGeom prst="rect">
                        <a:avLst/>
                      </a:prstGeom>
                    </p:spPr>
                  </p:pic>
                </p:oleObj>
              </mc:Fallback>
            </mc:AlternateContent>
          </a:graphicData>
        </a:graphic>
      </p:graphicFrame>
      <p:graphicFrame>
        <p:nvGraphicFramePr>
          <p:cNvPr id="7" name="개체 6"/>
          <p:cNvGraphicFramePr>
            <a:graphicFrameLocks noChangeAspect="1"/>
          </p:cNvGraphicFramePr>
          <p:nvPr>
            <p:extLst>
              <p:ext uri="{D42A27DB-BD31-4B8C-83A1-F6EECF244321}">
                <p14:modId xmlns:p14="http://schemas.microsoft.com/office/powerpoint/2010/main" val="4201128632"/>
              </p:ext>
            </p:extLst>
          </p:nvPr>
        </p:nvGraphicFramePr>
        <p:xfrm>
          <a:off x="2783612" y="4346550"/>
          <a:ext cx="1207192" cy="1064676"/>
        </p:xfrm>
        <a:graphic>
          <a:graphicData uri="http://schemas.openxmlformats.org/presentationml/2006/ole">
            <mc:AlternateContent xmlns:mc="http://schemas.openxmlformats.org/markup-compatibility/2006">
              <mc:Choice xmlns:v="urn:schemas-microsoft-com:vml" Requires="v">
                <p:oleObj spid="_x0000_s1041" name="포장기 셸 개체" showAsIcon="1" r:id="rId5" imgW="914400" imgH="806400" progId="Package">
                  <p:embed/>
                </p:oleObj>
              </mc:Choice>
              <mc:Fallback>
                <p:oleObj name="포장기 셸 개체" showAsIcon="1" r:id="rId5" imgW="914400" imgH="806400" progId="Package">
                  <p:embed/>
                  <p:pic>
                    <p:nvPicPr>
                      <p:cNvPr id="0" name=""/>
                      <p:cNvPicPr/>
                      <p:nvPr/>
                    </p:nvPicPr>
                    <p:blipFill>
                      <a:blip r:embed="rId6"/>
                      <a:stretch>
                        <a:fillRect/>
                      </a:stretch>
                    </p:blipFill>
                    <p:spPr>
                      <a:xfrm>
                        <a:off x="2783612" y="4346550"/>
                        <a:ext cx="1207192" cy="1064676"/>
                      </a:xfrm>
                      <a:prstGeom prst="rect">
                        <a:avLst/>
                      </a:prstGeom>
                    </p:spPr>
                  </p:pic>
                </p:oleObj>
              </mc:Fallback>
            </mc:AlternateContent>
          </a:graphicData>
        </a:graphic>
      </p:graphicFrame>
      <p:pic>
        <p:nvPicPr>
          <p:cNvPr id="9" name="내용 개체 틀 8"/>
          <p:cNvPicPr>
            <a:picLocks noGrp="1" noChangeAspect="1"/>
          </p:cNvPicPr>
          <p:nvPr>
            <p:ph idx="1"/>
          </p:nvPr>
        </p:nvPicPr>
        <p:blipFill>
          <a:blip r:embed="rId7"/>
          <a:stretch>
            <a:fillRect/>
          </a:stretch>
        </p:blipFill>
        <p:spPr>
          <a:xfrm>
            <a:off x="952650" y="1396514"/>
            <a:ext cx="5000094" cy="2873734"/>
          </a:xfrm>
          <a:prstGeom prst="rect">
            <a:avLst/>
          </a:prstGeom>
        </p:spPr>
      </p:pic>
      <p:pic>
        <p:nvPicPr>
          <p:cNvPr id="10" name="그림 9"/>
          <p:cNvPicPr>
            <a:picLocks noChangeAspect="1"/>
          </p:cNvPicPr>
          <p:nvPr/>
        </p:nvPicPr>
        <p:blipFill>
          <a:blip r:embed="rId8"/>
          <a:stretch>
            <a:fillRect/>
          </a:stretch>
        </p:blipFill>
        <p:spPr>
          <a:xfrm>
            <a:off x="6494858" y="1396514"/>
            <a:ext cx="4730926" cy="2800582"/>
          </a:xfrm>
          <a:prstGeom prst="rect">
            <a:avLst/>
          </a:prstGeom>
        </p:spPr>
      </p:pic>
    </p:spTree>
    <p:extLst>
      <p:ext uri="{BB962C8B-B14F-4D97-AF65-F5344CB8AC3E}">
        <p14:creationId xmlns:p14="http://schemas.microsoft.com/office/powerpoint/2010/main" val="1344930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fontScale="90000"/>
          </a:bodyPr>
          <a:lstStyle/>
          <a:p>
            <a:pPr marL="514350" indent="-514350"/>
            <a:r>
              <a:rPr lang="en-US" altLang="ko-KR" b="1" dirty="0" smtClean="0"/>
              <a:t>5. </a:t>
            </a:r>
            <a:r>
              <a:rPr lang="en-US" altLang="ko-KR" sz="3200" b="1" dirty="0"/>
              <a:t>The several existing ways applied on  the material of rib collar in order to </a:t>
            </a:r>
            <a:r>
              <a:rPr lang="en-US" altLang="ko-KR" sz="3200" b="1" dirty="0" smtClean="0"/>
              <a:t>mitigate </a:t>
            </a:r>
            <a:r>
              <a:rPr lang="en-US" altLang="ko-KR" sz="3200" b="1" dirty="0"/>
              <a:t>“Flabby rib collar</a:t>
            </a:r>
            <a:r>
              <a:rPr lang="en-US" altLang="ko-KR" sz="3200" b="1" dirty="0" smtClean="0"/>
              <a:t>”</a:t>
            </a:r>
            <a:endParaRPr lang="ko-KR" altLang="en-US" sz="3200" b="1" dirty="0"/>
          </a:p>
        </p:txBody>
      </p:sp>
      <p:sp>
        <p:nvSpPr>
          <p:cNvPr id="3" name="내용 개체 틀 2"/>
          <p:cNvSpPr>
            <a:spLocks noGrp="1"/>
          </p:cNvSpPr>
          <p:nvPr>
            <p:ph idx="1"/>
          </p:nvPr>
        </p:nvSpPr>
        <p:spPr>
          <a:xfrm>
            <a:off x="420624" y="1307592"/>
            <a:ext cx="11466575" cy="5340096"/>
          </a:xfrm>
        </p:spPr>
        <p:txBody>
          <a:bodyPr>
            <a:normAutofit fontScale="92500" lnSpcReduction="20000"/>
          </a:bodyPr>
          <a:lstStyle/>
          <a:p>
            <a:pPr>
              <a:lnSpc>
                <a:spcPct val="150000"/>
              </a:lnSpc>
            </a:pPr>
            <a:r>
              <a:rPr lang="en-US" altLang="ko-KR" b="1" dirty="0" smtClean="0">
                <a:solidFill>
                  <a:schemeClr val="tx1"/>
                </a:solidFill>
              </a:rPr>
              <a:t>It’s used to make the rib fabric contents as cotton &amp; poly though the body fabric is 100% cotton in order to reduce or mitigate the flabby appearance on rib  collar. This way is too costly due to two times dyeing process as cotton-side and polyester-side. Also it causes the </a:t>
            </a:r>
            <a:r>
              <a:rPr lang="en-US" altLang="ko-KR" b="1" dirty="0" err="1" smtClean="0">
                <a:solidFill>
                  <a:schemeClr val="tx1"/>
                </a:solidFill>
              </a:rPr>
              <a:t>leadtime</a:t>
            </a:r>
            <a:r>
              <a:rPr lang="en-US" altLang="ko-KR" b="1" dirty="0" smtClean="0">
                <a:solidFill>
                  <a:schemeClr val="tx1"/>
                </a:solidFill>
              </a:rPr>
              <a:t> longer</a:t>
            </a:r>
          </a:p>
          <a:p>
            <a:pPr>
              <a:lnSpc>
                <a:spcPct val="150000"/>
              </a:lnSpc>
            </a:pPr>
            <a:r>
              <a:rPr lang="en-US" altLang="ko-KR" b="1" dirty="0" smtClean="0">
                <a:solidFill>
                  <a:schemeClr val="tx1"/>
                </a:solidFill>
              </a:rPr>
              <a:t>It’s used to make the rib fabric with spandex yarn combined. This causes the Rib</a:t>
            </a:r>
            <a:r>
              <a:rPr lang="ko-KR" altLang="en-US" b="1" dirty="0" smtClean="0">
                <a:solidFill>
                  <a:schemeClr val="tx1"/>
                </a:solidFill>
              </a:rPr>
              <a:t> </a:t>
            </a:r>
            <a:r>
              <a:rPr lang="en-US" altLang="ko-KR" b="1" dirty="0" smtClean="0">
                <a:solidFill>
                  <a:schemeClr val="tx1"/>
                </a:solidFill>
              </a:rPr>
              <a:t>fabric looks something difference to the body fabric. Also frequently face shading problem with the body fabric. This way also too costly also the flabby issue is still alive</a:t>
            </a:r>
          </a:p>
          <a:p>
            <a:pPr>
              <a:lnSpc>
                <a:spcPct val="150000"/>
              </a:lnSpc>
            </a:pPr>
            <a:r>
              <a:rPr lang="en-US" altLang="ko-KR" b="1" dirty="0" smtClean="0">
                <a:solidFill>
                  <a:schemeClr val="tx1"/>
                </a:solidFill>
              </a:rPr>
              <a:t>There has been a tendency to make the rib width narrower and narrower to  be afraid of the flabby rib collar. But this tendency is not so enough to fulfill the design concept.</a:t>
            </a:r>
          </a:p>
          <a:p>
            <a:pPr>
              <a:lnSpc>
                <a:spcPct val="150000"/>
              </a:lnSpc>
            </a:pPr>
            <a:r>
              <a:rPr lang="en-US" altLang="ko-KR" b="1" dirty="0" smtClean="0">
                <a:solidFill>
                  <a:schemeClr val="tx1"/>
                </a:solidFill>
              </a:rPr>
              <a:t>Rib</a:t>
            </a:r>
            <a:r>
              <a:rPr lang="ko-KR" altLang="en-US" b="1" dirty="0" smtClean="0">
                <a:solidFill>
                  <a:schemeClr val="tx1"/>
                </a:solidFill>
              </a:rPr>
              <a:t> </a:t>
            </a:r>
            <a:r>
              <a:rPr lang="en-US" altLang="ko-KR" b="1" dirty="0" smtClean="0">
                <a:solidFill>
                  <a:schemeClr val="tx1"/>
                </a:solidFill>
              </a:rPr>
              <a:t>collar has become easily flabby therefore consumers has been reluctant to buy these kind s of knit tops. If rib collar is not flabby, there will be a huge demand increased on crew neck, V-neck knit tops</a:t>
            </a:r>
            <a:endParaRPr lang="ko-KR" altLang="en-US" b="1" dirty="0">
              <a:solidFill>
                <a:schemeClr val="tx1"/>
              </a:solidFill>
            </a:endParaRPr>
          </a:p>
        </p:txBody>
      </p:sp>
      <p:sp>
        <p:nvSpPr>
          <p:cNvPr id="5" name="슬라이드 번호 개체 틀 4"/>
          <p:cNvSpPr>
            <a:spLocks noGrp="1"/>
          </p:cNvSpPr>
          <p:nvPr>
            <p:ph type="sldNum" sz="quarter" idx="12"/>
          </p:nvPr>
        </p:nvSpPr>
        <p:spPr>
          <a:xfrm>
            <a:off x="10363200" y="5578475"/>
            <a:ext cx="1734312" cy="1146242"/>
          </a:xfrm>
        </p:spPr>
        <p:txBody>
          <a:bodyPr/>
          <a:lstStyle/>
          <a:p>
            <a:fld id="{EB85FD35-6B44-445F-80B0-367469AF148D}" type="slidenum">
              <a:rPr lang="ko-KR" altLang="en-US" smtClean="0"/>
              <a:t>11</a:t>
            </a:fld>
            <a:endParaRPr lang="ko-KR" altLang="en-US" dirty="0"/>
          </a:p>
        </p:txBody>
      </p:sp>
    </p:spTree>
    <p:extLst>
      <p:ext uri="{BB962C8B-B14F-4D97-AF65-F5344CB8AC3E}">
        <p14:creationId xmlns:p14="http://schemas.microsoft.com/office/powerpoint/2010/main" val="3795830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19619" y="0"/>
            <a:ext cx="11486453" cy="1146726"/>
          </a:xfrm>
        </p:spPr>
        <p:txBody>
          <a:bodyPr>
            <a:normAutofit/>
          </a:bodyPr>
          <a:lstStyle/>
          <a:p>
            <a:pPr marL="514350" indent="-514350"/>
            <a:r>
              <a:rPr lang="en-US" altLang="ko-KR" b="1" dirty="0" smtClean="0"/>
              <a:t>6. </a:t>
            </a:r>
            <a:r>
              <a:rPr lang="en-US" altLang="ko-KR" sz="3200" b="1" dirty="0"/>
              <a:t>The style to be applied with the new construction of “Not flabby rib collar” </a:t>
            </a:r>
          </a:p>
        </p:txBody>
      </p:sp>
      <p:pic>
        <p:nvPicPr>
          <p:cNvPr id="5" name="내용 개체 틀 4"/>
          <p:cNvPicPr>
            <a:picLocks noGrp="1" noChangeAspect="1"/>
          </p:cNvPicPr>
          <p:nvPr>
            <p:ph idx="1"/>
          </p:nvPr>
        </p:nvPicPr>
        <p:blipFill>
          <a:blip r:embed="rId2"/>
          <a:stretch>
            <a:fillRect/>
          </a:stretch>
        </p:blipFill>
        <p:spPr>
          <a:xfrm>
            <a:off x="685223" y="1106424"/>
            <a:ext cx="10917691" cy="5751575"/>
          </a:xfrm>
          <a:prstGeom prst="rect">
            <a:avLst/>
          </a:prstGeom>
        </p:spPr>
      </p:pic>
      <p:sp>
        <p:nvSpPr>
          <p:cNvPr id="7" name="슬라이드 번호 개체 틀 6"/>
          <p:cNvSpPr>
            <a:spLocks noGrp="1"/>
          </p:cNvSpPr>
          <p:nvPr>
            <p:ph type="sldNum" sz="quarter" idx="12"/>
          </p:nvPr>
        </p:nvSpPr>
        <p:spPr>
          <a:xfrm>
            <a:off x="10363200" y="5578475"/>
            <a:ext cx="1743456" cy="1206373"/>
          </a:xfrm>
        </p:spPr>
        <p:txBody>
          <a:bodyPr/>
          <a:lstStyle/>
          <a:p>
            <a:fld id="{EB85FD35-6B44-445F-80B0-367469AF148D}" type="slidenum">
              <a:rPr lang="ko-KR" altLang="en-US" smtClean="0"/>
              <a:t>12</a:t>
            </a:fld>
            <a:endParaRPr lang="ko-KR" altLang="en-US" dirty="0"/>
          </a:p>
        </p:txBody>
      </p:sp>
    </p:spTree>
    <p:extLst>
      <p:ext uri="{BB962C8B-B14F-4D97-AF65-F5344CB8AC3E}">
        <p14:creationId xmlns:p14="http://schemas.microsoft.com/office/powerpoint/2010/main" val="3430262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19619" y="230141"/>
            <a:ext cx="11486453" cy="1146726"/>
          </a:xfrm>
        </p:spPr>
        <p:txBody>
          <a:bodyPr>
            <a:normAutofit fontScale="90000"/>
          </a:bodyPr>
          <a:lstStyle/>
          <a:p>
            <a:pPr marL="514350" indent="-514350"/>
            <a:r>
              <a:rPr lang="en-US" altLang="ko-KR" b="1" dirty="0" smtClean="0"/>
              <a:t>7. </a:t>
            </a:r>
            <a:r>
              <a:rPr lang="en-US" altLang="ko-KR" sz="3200" b="1" dirty="0"/>
              <a:t>The examples of consumers’ complaints about “Flabby rib collar</a:t>
            </a:r>
            <a:r>
              <a:rPr lang="en-US" altLang="ko-KR" sz="3200" b="1" dirty="0" smtClean="0"/>
              <a:t>” in Korea</a:t>
            </a:r>
            <a:r>
              <a:rPr lang="en-US" altLang="ko-KR" sz="3200" b="1" dirty="0"/>
              <a:t/>
            </a:r>
            <a:br>
              <a:rPr lang="en-US" altLang="ko-KR" sz="3200" b="1" dirty="0"/>
            </a:br>
            <a:endParaRPr lang="ko-KR" altLang="en-US" sz="3200" b="1" dirty="0"/>
          </a:p>
        </p:txBody>
      </p:sp>
      <p:pic>
        <p:nvPicPr>
          <p:cNvPr id="5" name="내용 개체 틀 4"/>
          <p:cNvPicPr>
            <a:picLocks noGrp="1" noChangeAspect="1"/>
          </p:cNvPicPr>
          <p:nvPr>
            <p:ph idx="1"/>
          </p:nvPr>
        </p:nvPicPr>
        <p:blipFill>
          <a:blip r:embed="rId2"/>
          <a:stretch>
            <a:fillRect/>
          </a:stretch>
        </p:blipFill>
        <p:spPr>
          <a:xfrm>
            <a:off x="3982348" y="1376867"/>
            <a:ext cx="8209652" cy="5481133"/>
          </a:xfrm>
          <a:prstGeom prst="rect">
            <a:avLst/>
          </a:prstGeom>
          <a:solidFill>
            <a:schemeClr val="tx1"/>
          </a:solidFill>
        </p:spPr>
      </p:pic>
      <p:sp>
        <p:nvSpPr>
          <p:cNvPr id="7" name="슬라이드 번호 개체 틀 6"/>
          <p:cNvSpPr>
            <a:spLocks noGrp="1"/>
          </p:cNvSpPr>
          <p:nvPr>
            <p:ph type="sldNum" sz="quarter" idx="12"/>
          </p:nvPr>
        </p:nvSpPr>
        <p:spPr>
          <a:xfrm>
            <a:off x="10363200" y="5578475"/>
            <a:ext cx="1828800" cy="1197229"/>
          </a:xfrm>
        </p:spPr>
        <p:txBody>
          <a:bodyPr/>
          <a:lstStyle/>
          <a:p>
            <a:fld id="{EB85FD35-6B44-445F-80B0-367469AF148D}" type="slidenum">
              <a:rPr lang="ko-KR" altLang="en-US" smtClean="0"/>
              <a:t>13</a:t>
            </a:fld>
            <a:endParaRPr lang="ko-KR" altLang="en-US" dirty="0"/>
          </a:p>
        </p:txBody>
      </p:sp>
    </p:spTree>
    <p:extLst>
      <p:ext uri="{BB962C8B-B14F-4D97-AF65-F5344CB8AC3E}">
        <p14:creationId xmlns:p14="http://schemas.microsoft.com/office/powerpoint/2010/main" val="923334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7. </a:t>
            </a:r>
            <a:r>
              <a:rPr lang="en-US" altLang="ko-KR" sz="3200" b="1" dirty="0"/>
              <a:t>The examples of consumers’ complaints about “Flabby rib collar” in </a:t>
            </a:r>
            <a:r>
              <a:rPr lang="en-US" altLang="ko-KR" sz="3200" b="1" dirty="0" smtClean="0"/>
              <a:t>U.S</a:t>
            </a:r>
            <a:endParaRPr lang="ko-KR" altLang="en-US" sz="3200" b="1" dirty="0"/>
          </a:p>
        </p:txBody>
      </p:sp>
      <p:pic>
        <p:nvPicPr>
          <p:cNvPr id="4" name="내용 개체 틀 3"/>
          <p:cNvPicPr>
            <a:picLocks noGrp="1" noChangeAspect="1"/>
          </p:cNvPicPr>
          <p:nvPr>
            <p:ph idx="1"/>
          </p:nvPr>
        </p:nvPicPr>
        <p:blipFill>
          <a:blip r:embed="rId2"/>
          <a:stretch>
            <a:fillRect/>
          </a:stretch>
        </p:blipFill>
        <p:spPr>
          <a:xfrm>
            <a:off x="4407408" y="1429435"/>
            <a:ext cx="7784592" cy="5428565"/>
          </a:xfrm>
          <a:prstGeom prst="rect">
            <a:avLst/>
          </a:prstGeom>
          <a:solidFill>
            <a:schemeClr val="tx1"/>
          </a:solidFill>
        </p:spPr>
      </p:pic>
      <p:sp>
        <p:nvSpPr>
          <p:cNvPr id="7" name="슬라이드 번호 개체 틀 6"/>
          <p:cNvSpPr>
            <a:spLocks noGrp="1"/>
          </p:cNvSpPr>
          <p:nvPr>
            <p:ph type="sldNum" sz="quarter" idx="12"/>
          </p:nvPr>
        </p:nvSpPr>
        <p:spPr>
          <a:xfrm>
            <a:off x="10363200" y="5578475"/>
            <a:ext cx="1828800" cy="1151509"/>
          </a:xfrm>
        </p:spPr>
        <p:txBody>
          <a:bodyPr/>
          <a:lstStyle/>
          <a:p>
            <a:fld id="{EB85FD35-6B44-445F-80B0-367469AF148D}" type="slidenum">
              <a:rPr lang="ko-KR" altLang="en-US" smtClean="0"/>
              <a:t>14</a:t>
            </a:fld>
            <a:endParaRPr lang="ko-KR" altLang="en-US" dirty="0"/>
          </a:p>
        </p:txBody>
      </p:sp>
    </p:spTree>
    <p:extLst>
      <p:ext uri="{BB962C8B-B14F-4D97-AF65-F5344CB8AC3E}">
        <p14:creationId xmlns:p14="http://schemas.microsoft.com/office/powerpoint/2010/main" val="2861392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7. </a:t>
            </a:r>
            <a:r>
              <a:rPr lang="en-US" altLang="ko-KR" sz="3200" b="1" dirty="0"/>
              <a:t>The examples of consumers’ complaints about “Flabby rib collar” in </a:t>
            </a:r>
            <a:r>
              <a:rPr lang="en-US" altLang="ko-KR" sz="3200" b="1" dirty="0" smtClean="0"/>
              <a:t>JAPAN</a:t>
            </a:r>
            <a:endParaRPr lang="ko-KR" altLang="en-US" sz="3200" b="1" dirty="0"/>
          </a:p>
        </p:txBody>
      </p:sp>
      <p:pic>
        <p:nvPicPr>
          <p:cNvPr id="4" name="내용 개체 틀 3"/>
          <p:cNvPicPr>
            <a:picLocks noGrp="1" noChangeAspect="1"/>
          </p:cNvPicPr>
          <p:nvPr>
            <p:ph idx="1"/>
          </p:nvPr>
        </p:nvPicPr>
        <p:blipFill>
          <a:blip r:embed="rId2"/>
          <a:stretch>
            <a:fillRect/>
          </a:stretch>
        </p:blipFill>
        <p:spPr>
          <a:xfrm>
            <a:off x="4379976" y="1316682"/>
            <a:ext cx="7812024" cy="5525723"/>
          </a:xfrm>
          <a:prstGeom prst="rect">
            <a:avLst/>
          </a:prstGeom>
          <a:solidFill>
            <a:schemeClr val="tx1"/>
          </a:solidFill>
        </p:spPr>
      </p:pic>
      <p:sp>
        <p:nvSpPr>
          <p:cNvPr id="7" name="슬라이드 번호 개체 틀 6"/>
          <p:cNvSpPr>
            <a:spLocks noGrp="1"/>
          </p:cNvSpPr>
          <p:nvPr>
            <p:ph type="sldNum" sz="quarter" idx="12"/>
          </p:nvPr>
        </p:nvSpPr>
        <p:spPr>
          <a:xfrm>
            <a:off x="9595104" y="5679059"/>
            <a:ext cx="2529840" cy="1178941"/>
          </a:xfrm>
        </p:spPr>
        <p:txBody>
          <a:bodyPr/>
          <a:lstStyle/>
          <a:p>
            <a:fld id="{EB85FD35-6B44-445F-80B0-367469AF148D}" type="slidenum">
              <a:rPr lang="ko-KR" altLang="en-US" smtClean="0"/>
              <a:t>15</a:t>
            </a:fld>
            <a:endParaRPr lang="ko-KR" altLang="en-US" dirty="0"/>
          </a:p>
        </p:txBody>
      </p:sp>
    </p:spTree>
    <p:extLst>
      <p:ext uri="{BB962C8B-B14F-4D97-AF65-F5344CB8AC3E}">
        <p14:creationId xmlns:p14="http://schemas.microsoft.com/office/powerpoint/2010/main" val="3865775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pic>
        <p:nvPicPr>
          <p:cNvPr id="5" name="내용 개체 틀 4"/>
          <p:cNvPicPr>
            <a:picLocks noGrp="1" noChangeAspect="1"/>
          </p:cNvPicPr>
          <p:nvPr>
            <p:ph idx="1"/>
          </p:nvPr>
        </p:nvPicPr>
        <p:blipFill>
          <a:blip r:embed="rId2"/>
          <a:stretch>
            <a:fillRect/>
          </a:stretch>
        </p:blipFill>
        <p:spPr>
          <a:xfrm>
            <a:off x="3081573" y="1078992"/>
            <a:ext cx="9110427" cy="5779008"/>
          </a:xfrm>
          <a:prstGeom prst="rect">
            <a:avLst/>
          </a:prstGeom>
        </p:spPr>
      </p:pic>
      <p:sp>
        <p:nvSpPr>
          <p:cNvPr id="7" name="슬라이드 번호 개체 틀 6"/>
          <p:cNvSpPr>
            <a:spLocks noGrp="1"/>
          </p:cNvSpPr>
          <p:nvPr>
            <p:ph type="sldNum" sz="quarter" idx="12"/>
          </p:nvPr>
        </p:nvSpPr>
        <p:spPr>
          <a:xfrm>
            <a:off x="10783824" y="4910963"/>
            <a:ext cx="1408176" cy="1883029"/>
          </a:xfrm>
        </p:spPr>
        <p:txBody>
          <a:bodyPr/>
          <a:lstStyle/>
          <a:p>
            <a:fld id="{EB85FD35-6B44-445F-80B0-367469AF148D}" type="slidenum">
              <a:rPr lang="ko-KR" altLang="en-US" smtClean="0"/>
              <a:t>16</a:t>
            </a:fld>
            <a:endParaRPr lang="ko-KR" altLang="en-US" dirty="0"/>
          </a:p>
        </p:txBody>
      </p:sp>
    </p:spTree>
    <p:extLst>
      <p:ext uri="{BB962C8B-B14F-4D97-AF65-F5344CB8AC3E}">
        <p14:creationId xmlns:p14="http://schemas.microsoft.com/office/powerpoint/2010/main" val="4213780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pic>
        <p:nvPicPr>
          <p:cNvPr id="4" name="내용 개체 틀 3"/>
          <p:cNvPicPr>
            <a:picLocks noGrp="1" noChangeAspect="1"/>
          </p:cNvPicPr>
          <p:nvPr>
            <p:ph idx="1"/>
          </p:nvPr>
        </p:nvPicPr>
        <p:blipFill>
          <a:blip r:embed="rId2"/>
          <a:stretch>
            <a:fillRect/>
          </a:stretch>
        </p:blipFill>
        <p:spPr>
          <a:xfrm>
            <a:off x="3538677" y="1060704"/>
            <a:ext cx="8653323" cy="5797296"/>
          </a:xfrm>
          <a:prstGeom prst="rect">
            <a:avLst/>
          </a:prstGeom>
        </p:spPr>
      </p:pic>
      <p:pic>
        <p:nvPicPr>
          <p:cNvPr id="6" name="그림 5"/>
          <p:cNvPicPr>
            <a:picLocks noChangeAspect="1"/>
          </p:cNvPicPr>
          <p:nvPr/>
        </p:nvPicPr>
        <p:blipFill>
          <a:blip r:embed="rId3"/>
          <a:stretch>
            <a:fillRect/>
          </a:stretch>
        </p:blipFill>
        <p:spPr>
          <a:xfrm>
            <a:off x="7677911" y="1060704"/>
            <a:ext cx="4514089" cy="5797296"/>
          </a:xfrm>
          <a:prstGeom prst="rect">
            <a:avLst/>
          </a:prstGeom>
        </p:spPr>
      </p:pic>
      <p:sp>
        <p:nvSpPr>
          <p:cNvPr id="8" name="슬라이드 번호 개체 틀 7"/>
          <p:cNvSpPr>
            <a:spLocks noGrp="1"/>
          </p:cNvSpPr>
          <p:nvPr>
            <p:ph type="sldNum" sz="quarter" idx="12"/>
          </p:nvPr>
        </p:nvSpPr>
        <p:spPr>
          <a:xfrm>
            <a:off x="10984992" y="6117971"/>
            <a:ext cx="1142245" cy="669925"/>
          </a:xfrm>
        </p:spPr>
        <p:txBody>
          <a:bodyPr/>
          <a:lstStyle/>
          <a:p>
            <a:fld id="{EB85FD35-6B44-445F-80B0-367469AF148D}" type="slidenum">
              <a:rPr lang="ko-KR" altLang="en-US" smtClean="0"/>
              <a:t>17</a:t>
            </a:fld>
            <a:endParaRPr lang="ko-KR" altLang="en-US" dirty="0"/>
          </a:p>
        </p:txBody>
      </p:sp>
      <p:sp>
        <p:nvSpPr>
          <p:cNvPr id="5" name="TextBox 4"/>
          <p:cNvSpPr txBox="1"/>
          <p:nvPr/>
        </p:nvSpPr>
        <p:spPr>
          <a:xfrm>
            <a:off x="3959352" y="3730752"/>
            <a:ext cx="914400" cy="914400"/>
          </a:xfrm>
          <a:prstGeom prst="rect">
            <a:avLst/>
          </a:prstGeom>
          <a:noFill/>
        </p:spPr>
        <p:txBody>
          <a:bodyPr wrap="square" rtlCol="0">
            <a:spAutoFit/>
          </a:bodyPr>
          <a:lstStyle/>
          <a:p>
            <a:endParaRPr lang="ko-KR" altLang="en-US" dirty="0"/>
          </a:p>
        </p:txBody>
      </p:sp>
      <p:sp>
        <p:nvSpPr>
          <p:cNvPr id="7" name="TextBox 6"/>
          <p:cNvSpPr txBox="1"/>
          <p:nvPr/>
        </p:nvSpPr>
        <p:spPr>
          <a:xfrm>
            <a:off x="3886200" y="3567228"/>
            <a:ext cx="3791711" cy="954107"/>
          </a:xfrm>
          <a:prstGeom prst="rect">
            <a:avLst/>
          </a:prstGeom>
          <a:noFill/>
        </p:spPr>
        <p:txBody>
          <a:bodyPr wrap="square" rtlCol="0">
            <a:spAutoFit/>
          </a:bodyPr>
          <a:lstStyle/>
          <a:p>
            <a:r>
              <a:rPr lang="en-US" altLang="ko-KR" sz="1400" b="1" dirty="0">
                <a:solidFill>
                  <a:schemeClr val="bg1"/>
                </a:solidFill>
              </a:rPr>
              <a:t>“KNIT MATERIAL COLLAR FOR PREVENTING AN EXTENSION, PRODUCING METHOD THEREOF, AND UPPER GARMENT WITH THE COLLAR”</a:t>
            </a:r>
            <a:endParaRPr lang="ko-KR" altLang="en-US" sz="1400" b="1" dirty="0">
              <a:solidFill>
                <a:schemeClr val="bg1"/>
              </a:solidFill>
            </a:endParaRPr>
          </a:p>
        </p:txBody>
      </p:sp>
    </p:spTree>
    <p:extLst>
      <p:ext uri="{BB962C8B-B14F-4D97-AF65-F5344CB8AC3E}">
        <p14:creationId xmlns:p14="http://schemas.microsoft.com/office/powerpoint/2010/main" val="2413907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pic>
        <p:nvPicPr>
          <p:cNvPr id="4" name="내용 개체 틀 3"/>
          <p:cNvPicPr>
            <a:picLocks noGrp="1" noChangeAspect="1"/>
          </p:cNvPicPr>
          <p:nvPr>
            <p:ph idx="1"/>
          </p:nvPr>
        </p:nvPicPr>
        <p:blipFill>
          <a:blip r:embed="rId2"/>
          <a:stretch>
            <a:fillRect/>
          </a:stretch>
        </p:blipFill>
        <p:spPr>
          <a:xfrm>
            <a:off x="3139287" y="1161288"/>
            <a:ext cx="9052713" cy="5696712"/>
          </a:xfrm>
          <a:prstGeom prst="rect">
            <a:avLst/>
          </a:prstGeom>
        </p:spPr>
      </p:pic>
      <p:sp>
        <p:nvSpPr>
          <p:cNvPr id="7" name="슬라이드 번호 개체 틀 6"/>
          <p:cNvSpPr>
            <a:spLocks noGrp="1"/>
          </p:cNvSpPr>
          <p:nvPr>
            <p:ph type="sldNum" sz="quarter" idx="12"/>
          </p:nvPr>
        </p:nvSpPr>
        <p:spPr>
          <a:xfrm>
            <a:off x="10363200" y="5578475"/>
            <a:ext cx="1828800" cy="1197229"/>
          </a:xfrm>
        </p:spPr>
        <p:txBody>
          <a:bodyPr/>
          <a:lstStyle/>
          <a:p>
            <a:fld id="{EB85FD35-6B44-445F-80B0-367469AF148D}" type="slidenum">
              <a:rPr lang="ko-KR" altLang="en-US" smtClean="0"/>
              <a:t>18</a:t>
            </a:fld>
            <a:endParaRPr lang="ko-KR" altLang="en-US" dirty="0"/>
          </a:p>
        </p:txBody>
      </p:sp>
      <p:sp>
        <p:nvSpPr>
          <p:cNvPr id="3" name="TextBox 2"/>
          <p:cNvSpPr txBox="1"/>
          <p:nvPr/>
        </p:nvSpPr>
        <p:spPr>
          <a:xfrm>
            <a:off x="6821424" y="3840367"/>
            <a:ext cx="1417320" cy="338554"/>
          </a:xfrm>
          <a:prstGeom prst="rect">
            <a:avLst/>
          </a:prstGeom>
          <a:noFill/>
        </p:spPr>
        <p:txBody>
          <a:bodyPr wrap="square" rtlCol="0">
            <a:spAutoFit/>
          </a:bodyPr>
          <a:lstStyle/>
          <a:p>
            <a:r>
              <a:rPr lang="en-US" altLang="ko-KR" sz="1600" b="1" dirty="0" smtClean="0">
                <a:solidFill>
                  <a:schemeClr val="bg1"/>
                </a:solidFill>
              </a:rPr>
              <a:t>Wear/Wash</a:t>
            </a:r>
            <a:endParaRPr lang="ko-KR" altLang="en-US" sz="1600" b="1" dirty="0">
              <a:solidFill>
                <a:schemeClr val="bg1"/>
              </a:solidFill>
            </a:endParaRPr>
          </a:p>
        </p:txBody>
      </p:sp>
    </p:spTree>
    <p:extLst>
      <p:ext uri="{BB962C8B-B14F-4D97-AF65-F5344CB8AC3E}">
        <p14:creationId xmlns:p14="http://schemas.microsoft.com/office/powerpoint/2010/main" val="135860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19</a:t>
            </a:fld>
            <a:endParaRPr lang="ko-KR" altLang="en-US" dirty="0"/>
          </a:p>
        </p:txBody>
      </p:sp>
      <p:sp>
        <p:nvSpPr>
          <p:cNvPr id="3" name="내용 개체 틀 2"/>
          <p:cNvSpPr>
            <a:spLocks noGrp="1"/>
          </p:cNvSpPr>
          <p:nvPr>
            <p:ph idx="1"/>
          </p:nvPr>
        </p:nvSpPr>
        <p:spPr>
          <a:xfrm>
            <a:off x="638492" y="969264"/>
            <a:ext cx="11276140" cy="5806439"/>
          </a:xfrm>
        </p:spPr>
        <p:txBody>
          <a:bodyPr>
            <a:normAutofit/>
          </a:bodyPr>
          <a:lstStyle/>
          <a:p>
            <a:r>
              <a:rPr lang="en-US" altLang="ko-KR" b="1" dirty="0" smtClean="0">
                <a:solidFill>
                  <a:schemeClr val="tx1"/>
                </a:solidFill>
              </a:rPr>
              <a:t>Q</a:t>
            </a:r>
            <a:r>
              <a:rPr lang="en-US" altLang="ko-KR" b="1" dirty="0">
                <a:solidFill>
                  <a:schemeClr val="tx1"/>
                </a:solidFill>
              </a:rPr>
              <a:t>: </a:t>
            </a:r>
            <a:endParaRPr lang="en-US" altLang="ko-KR" b="1" dirty="0" smtClean="0">
              <a:solidFill>
                <a:schemeClr val="tx1"/>
              </a:solidFill>
            </a:endParaRPr>
          </a:p>
          <a:p>
            <a:pPr marL="0" indent="0">
              <a:buNone/>
            </a:pPr>
            <a:r>
              <a:rPr lang="en-US" altLang="ko-KR" b="1" dirty="0">
                <a:solidFill>
                  <a:schemeClr val="tx1"/>
                </a:solidFill>
              </a:rPr>
              <a:t> </a:t>
            </a:r>
            <a:r>
              <a:rPr lang="en-US" altLang="ko-KR" b="1" dirty="0" smtClean="0">
                <a:solidFill>
                  <a:schemeClr val="tx1"/>
                </a:solidFill>
              </a:rPr>
              <a:t>   What </a:t>
            </a:r>
            <a:r>
              <a:rPr lang="en-US" altLang="ko-KR" b="1" dirty="0">
                <a:solidFill>
                  <a:schemeClr val="tx1"/>
                </a:solidFill>
              </a:rPr>
              <a:t>is the essential content of a patent</a:t>
            </a:r>
            <a:r>
              <a:rPr lang="en-US" altLang="ko-KR" b="1" dirty="0" smtClean="0">
                <a:solidFill>
                  <a:schemeClr val="tx1"/>
                </a:solidFill>
              </a:rPr>
              <a:t>?</a:t>
            </a:r>
          </a:p>
          <a:p>
            <a:r>
              <a:rPr lang="en-US" altLang="ko-KR" b="1" dirty="0">
                <a:solidFill>
                  <a:schemeClr val="tx1"/>
                </a:solidFill>
              </a:rPr>
              <a:t>A: </a:t>
            </a:r>
            <a:endParaRPr lang="en-US" altLang="ko-KR" b="1" dirty="0" smtClean="0">
              <a:solidFill>
                <a:schemeClr val="tx1"/>
              </a:solidFill>
            </a:endParaRPr>
          </a:p>
          <a:p>
            <a:pPr marL="457200" lvl="1" indent="0">
              <a:buNone/>
            </a:pPr>
            <a:r>
              <a:rPr lang="en-US" altLang="ko-KR" sz="2000" b="1" dirty="0" smtClean="0">
                <a:solidFill>
                  <a:schemeClr val="tx1"/>
                </a:solidFill>
              </a:rPr>
              <a:t>This </a:t>
            </a:r>
            <a:r>
              <a:rPr lang="en-US" altLang="ko-KR" sz="2000" b="1" dirty="0">
                <a:solidFill>
                  <a:schemeClr val="tx1"/>
                </a:solidFill>
              </a:rPr>
              <a:t>patent is about that the garment producing method to prevent form the rib collar of knit tops such as a crew neck top or V-neck knit top </a:t>
            </a:r>
            <a:r>
              <a:rPr lang="en-US" altLang="ko-KR" sz="2000" b="1" dirty="0" err="1">
                <a:solidFill>
                  <a:schemeClr val="tx1"/>
                </a:solidFill>
              </a:rPr>
              <a:t>etc</a:t>
            </a:r>
            <a:r>
              <a:rPr lang="en-US" altLang="ko-KR" sz="2000" b="1" dirty="0">
                <a:solidFill>
                  <a:schemeClr val="tx1"/>
                </a:solidFill>
              </a:rPr>
              <a:t> are stretched out and then rib is to become flabby by inserting elastic tape or cord material along with the inner top edge of the collar</a:t>
            </a:r>
          </a:p>
          <a:p>
            <a:endParaRPr lang="en-US" altLang="ko-KR" b="1" dirty="0">
              <a:solidFill>
                <a:schemeClr val="tx1"/>
              </a:solidFill>
            </a:endParaRPr>
          </a:p>
          <a:p>
            <a:pPr marL="457200" lvl="1" indent="0">
              <a:buNone/>
            </a:pPr>
            <a:r>
              <a:rPr lang="en-US" altLang="ko-KR" sz="2000" b="1" dirty="0">
                <a:solidFill>
                  <a:schemeClr val="tx1"/>
                </a:solidFill>
              </a:rPr>
              <a:t>Elastic materials are not limited to specific materials. The concept includes both urethane, rubber, and synthetic </a:t>
            </a:r>
            <a:r>
              <a:rPr lang="en-US" altLang="ko-KR" sz="2000" b="1" dirty="0" err="1">
                <a:solidFill>
                  <a:schemeClr val="tx1"/>
                </a:solidFill>
              </a:rPr>
              <a:t>etc</a:t>
            </a:r>
            <a:r>
              <a:rPr lang="en-US" altLang="ko-KR" sz="2000" b="1" dirty="0">
                <a:solidFill>
                  <a:schemeClr val="tx1"/>
                </a:solidFill>
              </a:rPr>
              <a:t> any kinds of elastic materials.</a:t>
            </a:r>
          </a:p>
          <a:p>
            <a:endParaRPr lang="en-US" altLang="ko-KR" b="1" dirty="0">
              <a:solidFill>
                <a:schemeClr val="tx1"/>
              </a:solidFill>
            </a:endParaRPr>
          </a:p>
          <a:p>
            <a:pPr marL="457200" lvl="1" indent="0">
              <a:buNone/>
            </a:pPr>
            <a:r>
              <a:rPr lang="en-US" altLang="ko-KR" sz="2000" b="1" dirty="0">
                <a:solidFill>
                  <a:schemeClr val="tx1"/>
                </a:solidFill>
              </a:rPr>
              <a:t>The elastic material is inserted into along with the inner edge of the rib collar.</a:t>
            </a:r>
          </a:p>
          <a:p>
            <a:pPr marL="457200" lvl="1" indent="0">
              <a:buNone/>
            </a:pPr>
            <a:r>
              <a:rPr lang="en-US" altLang="ko-KR" sz="2000" b="1" dirty="0">
                <a:solidFill>
                  <a:schemeClr val="tx1"/>
                </a:solidFill>
              </a:rPr>
              <a:t>The elastic material does not sew and is free from the outside, but it sticks to each other so that even if washing and wearing is repeated, the elastic material prevents the rib edge from stretching and to be flabby</a:t>
            </a:r>
            <a:r>
              <a:rPr lang="en-US" altLang="ko-KR" sz="2000" b="1" dirty="0" smtClean="0">
                <a:solidFill>
                  <a:schemeClr val="tx1"/>
                </a:solidFill>
              </a:rPr>
              <a:t>.</a:t>
            </a:r>
            <a:endParaRPr lang="en-US" altLang="ko-KR" sz="2000" b="1" dirty="0">
              <a:solidFill>
                <a:schemeClr val="tx1"/>
              </a:solidFill>
            </a:endParaRPr>
          </a:p>
        </p:txBody>
      </p:sp>
    </p:spTree>
    <p:extLst>
      <p:ext uri="{BB962C8B-B14F-4D97-AF65-F5344CB8AC3E}">
        <p14:creationId xmlns:p14="http://schemas.microsoft.com/office/powerpoint/2010/main" val="391971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38492" y="460248"/>
            <a:ext cx="11120692" cy="5788152"/>
          </a:xfrm>
        </p:spPr>
        <p:txBody>
          <a:bodyPr>
            <a:normAutofit fontScale="92500" lnSpcReduction="20000"/>
          </a:bodyPr>
          <a:lstStyle/>
          <a:p>
            <a:r>
              <a:rPr lang="en-US" altLang="ko-KR" sz="3200" b="1" dirty="0" smtClean="0">
                <a:solidFill>
                  <a:schemeClr val="tx1"/>
                </a:solidFill>
                <a:effectLst>
                  <a:outerShdw blurRad="38100" dist="38100" dir="2700000" algn="tl">
                    <a:srgbClr val="000000">
                      <a:alpha val="43137"/>
                    </a:srgbClr>
                  </a:outerShdw>
                </a:effectLst>
              </a:rPr>
              <a:t>Let’s think over this matter before going to the this subject…</a:t>
            </a:r>
          </a:p>
          <a:p>
            <a:endParaRPr lang="en-US" altLang="ko-KR" sz="3200" b="1" dirty="0">
              <a:solidFill>
                <a:schemeClr val="tx1"/>
              </a:solidFill>
              <a:effectLst>
                <a:outerShdw blurRad="38100" dist="38100" dir="2700000" algn="tl">
                  <a:srgbClr val="000000">
                    <a:alpha val="43137"/>
                  </a:srgbClr>
                </a:outerShdw>
              </a:effectLst>
            </a:endParaRPr>
          </a:p>
          <a:p>
            <a:r>
              <a:rPr lang="en-US" altLang="ko-KR" sz="3200" b="1" dirty="0" smtClean="0">
                <a:solidFill>
                  <a:schemeClr val="tx1"/>
                </a:solidFill>
                <a:effectLst>
                  <a:outerShdw blurRad="38100" dist="38100" dir="2700000" algn="tl">
                    <a:srgbClr val="000000">
                      <a:alpha val="43137"/>
                    </a:srgbClr>
                  </a:outerShdw>
                </a:effectLst>
              </a:rPr>
              <a:t>What kinds of core values enable the brand business sustainable success ?</a:t>
            </a:r>
          </a:p>
          <a:p>
            <a:pPr marL="0" indent="0">
              <a:buNone/>
            </a:pPr>
            <a:r>
              <a:rPr lang="ko-KR" altLang="en-US" sz="3200" b="1" dirty="0" smtClean="0">
                <a:solidFill>
                  <a:schemeClr val="tx1"/>
                </a:solidFill>
                <a:effectLst>
                  <a:outerShdw blurRad="38100" dist="38100" dir="2700000" algn="tl">
                    <a:srgbClr val="000000">
                      <a:alpha val="43137"/>
                    </a:srgbClr>
                  </a:outerShdw>
                </a:effectLst>
              </a:rPr>
              <a:t>  </a:t>
            </a:r>
            <a:r>
              <a:rPr lang="en-US" altLang="ko-KR" sz="3200" b="1" dirty="0" smtClean="0">
                <a:solidFill>
                  <a:schemeClr val="tx1"/>
                </a:solidFill>
                <a:effectLst>
                  <a:outerShdw blurRad="38100" dist="38100" dir="2700000" algn="tl">
                    <a:srgbClr val="000000">
                      <a:alpha val="43137"/>
                    </a:srgbClr>
                  </a:outerShdw>
                </a:effectLst>
              </a:rPr>
              <a:t>People say ;</a:t>
            </a:r>
          </a:p>
          <a:p>
            <a:endParaRPr lang="en-US" altLang="ko-KR" sz="3200" b="1" dirty="0">
              <a:solidFill>
                <a:schemeClr val="tx1"/>
              </a:solidFill>
            </a:endParaRPr>
          </a:p>
          <a:p>
            <a:r>
              <a:rPr lang="en-US" altLang="ko-KR" sz="3200" b="1" dirty="0" smtClean="0">
                <a:solidFill>
                  <a:schemeClr val="tx1"/>
                </a:solidFill>
              </a:rPr>
              <a:t>BRAND IMAGE (Equity)</a:t>
            </a:r>
          </a:p>
          <a:p>
            <a:r>
              <a:rPr lang="en-US" altLang="ko-KR" sz="3200" b="1" dirty="0" smtClean="0">
                <a:solidFill>
                  <a:schemeClr val="tx1"/>
                </a:solidFill>
              </a:rPr>
              <a:t>BRAND IMAGE: Customers’ feedback on BRAND</a:t>
            </a:r>
          </a:p>
          <a:p>
            <a:r>
              <a:rPr lang="en-US" altLang="ko-KR" sz="3200" b="1" dirty="0" smtClean="0">
                <a:solidFill>
                  <a:schemeClr val="tx1"/>
                </a:solidFill>
              </a:rPr>
              <a:t>Feedback: Product Integrity such as product quality including durability, appearance</a:t>
            </a:r>
            <a:r>
              <a:rPr lang="en-US" altLang="ko-KR" sz="3200" b="1" dirty="0">
                <a:solidFill>
                  <a:schemeClr val="tx1"/>
                </a:solidFill>
              </a:rPr>
              <a:t> </a:t>
            </a:r>
            <a:r>
              <a:rPr lang="en-US" altLang="ko-KR" sz="3200" b="1" dirty="0" smtClean="0">
                <a:solidFill>
                  <a:schemeClr val="tx1"/>
                </a:solidFill>
              </a:rPr>
              <a:t>etc. and E.S.G management such as CSR </a:t>
            </a:r>
          </a:p>
        </p:txBody>
      </p:sp>
      <p:sp>
        <p:nvSpPr>
          <p:cNvPr id="4" name="슬라이드 번호 개체 틀 3"/>
          <p:cNvSpPr>
            <a:spLocks noGrp="1"/>
          </p:cNvSpPr>
          <p:nvPr>
            <p:ph type="sldNum" sz="quarter" idx="12"/>
          </p:nvPr>
        </p:nvSpPr>
        <p:spPr/>
        <p:txBody>
          <a:bodyPr/>
          <a:lstStyle/>
          <a:p>
            <a:fld id="{EB85FD35-6B44-445F-80B0-367469AF148D}" type="slidenum">
              <a:rPr lang="ko-KR" altLang="en-US" smtClean="0"/>
              <a:t>2</a:t>
            </a:fld>
            <a:endParaRPr lang="ko-KR" altLang="en-US"/>
          </a:p>
        </p:txBody>
      </p:sp>
    </p:spTree>
    <p:extLst>
      <p:ext uri="{BB962C8B-B14F-4D97-AF65-F5344CB8AC3E}">
        <p14:creationId xmlns:p14="http://schemas.microsoft.com/office/powerpoint/2010/main" val="740419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20</a:t>
            </a:fld>
            <a:endParaRPr lang="ko-KR" altLang="en-US" dirty="0"/>
          </a:p>
        </p:txBody>
      </p:sp>
      <p:sp>
        <p:nvSpPr>
          <p:cNvPr id="3" name="내용 개체 틀 2"/>
          <p:cNvSpPr>
            <a:spLocks noGrp="1"/>
          </p:cNvSpPr>
          <p:nvPr>
            <p:ph idx="1"/>
          </p:nvPr>
        </p:nvSpPr>
        <p:spPr>
          <a:xfrm>
            <a:off x="633919" y="969265"/>
            <a:ext cx="11276140" cy="5806440"/>
          </a:xfrm>
        </p:spPr>
        <p:txBody>
          <a:bodyPr>
            <a:normAutofit fontScale="92500" lnSpcReduction="10000"/>
          </a:bodyPr>
          <a:lstStyle/>
          <a:p>
            <a:r>
              <a:rPr lang="en-US" altLang="ko-KR" b="1" dirty="0" smtClean="0">
                <a:solidFill>
                  <a:schemeClr val="tx1"/>
                </a:solidFill>
              </a:rPr>
              <a:t>Q</a:t>
            </a:r>
            <a:r>
              <a:rPr lang="en-US" altLang="ko-KR" b="1" dirty="0">
                <a:solidFill>
                  <a:schemeClr val="tx1"/>
                </a:solidFill>
              </a:rPr>
              <a:t>: </a:t>
            </a:r>
            <a:endParaRPr lang="en-US" altLang="ko-KR" b="1" dirty="0" smtClean="0">
              <a:solidFill>
                <a:schemeClr val="tx1"/>
              </a:solidFill>
            </a:endParaRPr>
          </a:p>
          <a:p>
            <a:pPr marL="0" indent="0">
              <a:buNone/>
            </a:pPr>
            <a:r>
              <a:rPr lang="en-US" altLang="ko-KR" b="1" dirty="0">
                <a:solidFill>
                  <a:schemeClr val="tx1"/>
                </a:solidFill>
              </a:rPr>
              <a:t>    </a:t>
            </a:r>
            <a:r>
              <a:rPr lang="en-US" altLang="ko-KR" b="1" dirty="0" smtClean="0">
                <a:solidFill>
                  <a:schemeClr val="tx1"/>
                </a:solidFill>
              </a:rPr>
              <a:t> What </a:t>
            </a:r>
            <a:r>
              <a:rPr lang="en-US" altLang="ko-KR" b="1" dirty="0">
                <a:solidFill>
                  <a:schemeClr val="tx1"/>
                </a:solidFill>
              </a:rPr>
              <a:t>is the difference between a patented product and a generic product</a:t>
            </a:r>
            <a:r>
              <a:rPr lang="en-US" altLang="ko-KR" b="1" dirty="0" smtClean="0">
                <a:solidFill>
                  <a:schemeClr val="tx1"/>
                </a:solidFill>
              </a:rPr>
              <a:t>?</a:t>
            </a:r>
          </a:p>
          <a:p>
            <a:r>
              <a:rPr lang="en-US" altLang="ko-KR" b="1" dirty="0" smtClean="0">
                <a:solidFill>
                  <a:schemeClr val="tx1"/>
                </a:solidFill>
              </a:rPr>
              <a:t> A</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1900" b="1" dirty="0">
                <a:solidFill>
                  <a:schemeClr val="tx1"/>
                </a:solidFill>
              </a:rPr>
              <a:t>This patented manufacturing method restores the stretched knit loop structure interlocked during repeated wear, washing and drying. If you compare with two kinds of products through the repeated wearing, washing and drying process for both the regular product and this product, you can clearly see the difference of appearance after on . </a:t>
            </a:r>
            <a:endParaRPr lang="en-US" altLang="ko-KR" sz="1900" b="1" dirty="0" smtClean="0">
              <a:solidFill>
                <a:schemeClr val="tx1"/>
              </a:solidFill>
            </a:endParaRPr>
          </a:p>
          <a:p>
            <a:pPr marL="457200" lvl="1" indent="0">
              <a:buNone/>
            </a:pPr>
            <a:r>
              <a:rPr lang="en-US" altLang="ko-KR" sz="1900" b="1" dirty="0" smtClean="0">
                <a:solidFill>
                  <a:schemeClr val="tx1"/>
                </a:solidFill>
              </a:rPr>
              <a:t>If </a:t>
            </a:r>
            <a:r>
              <a:rPr lang="en-US" altLang="ko-KR" sz="1900" b="1" dirty="0">
                <a:solidFill>
                  <a:schemeClr val="tx1"/>
                </a:solidFill>
              </a:rPr>
              <a:t>you simply repeat washing and drying without going through the wearing process, It’s hard to find out the difference. The reason is that the rib stretches take place a lot during the wear process.</a:t>
            </a:r>
          </a:p>
          <a:p>
            <a:pPr marL="457200" lvl="1" indent="0">
              <a:buNone/>
            </a:pPr>
            <a:r>
              <a:rPr lang="en-US" altLang="ko-KR" sz="1900" b="1" dirty="0">
                <a:solidFill>
                  <a:schemeClr val="tx1"/>
                </a:solidFill>
              </a:rPr>
              <a:t>To alleviate the stretching of the rib edge, span ribs are used, and/or the ribs are mixed with cotton &amp; poly yarn, but these two ways cost too much as well as there are shade issues and longer </a:t>
            </a:r>
            <a:r>
              <a:rPr lang="en-US" altLang="ko-KR" sz="1900" b="1" dirty="0" err="1">
                <a:solidFill>
                  <a:schemeClr val="tx1"/>
                </a:solidFill>
              </a:rPr>
              <a:t>leadtime</a:t>
            </a:r>
            <a:r>
              <a:rPr lang="en-US" altLang="ko-KR" sz="1900" b="1" dirty="0">
                <a:solidFill>
                  <a:schemeClr val="tx1"/>
                </a:solidFill>
              </a:rPr>
              <a:t> issues. Also, the problem of neck stretching could not be completely solved</a:t>
            </a:r>
            <a:r>
              <a:rPr lang="en-US" altLang="ko-KR" sz="1900" b="1" dirty="0" smtClean="0">
                <a:solidFill>
                  <a:schemeClr val="tx1"/>
                </a:solidFill>
              </a:rPr>
              <a:t>.</a:t>
            </a:r>
          </a:p>
          <a:p>
            <a:pPr marL="457200" lvl="1" indent="0">
              <a:buNone/>
            </a:pPr>
            <a:r>
              <a:rPr lang="en-US" altLang="ko-KR" sz="1900" b="1" dirty="0">
                <a:solidFill>
                  <a:schemeClr val="tx1"/>
                </a:solidFill>
              </a:rPr>
              <a:t>This method patented not only solves the problem of neck collar stretching, but also expands the scope of knit designs. For example, you can create a boat neck or U-neck style with one shoulder exposed. Also, for fear of stretching the rib, nowadays there is a tendency the width of the rib become narrower and narrower. But when you adopt this patent this limitation can be overcome</a:t>
            </a:r>
            <a:endParaRPr lang="ko-KR" altLang="en-US" sz="1900" b="1" dirty="0">
              <a:solidFill>
                <a:schemeClr val="tx1"/>
              </a:solidFill>
            </a:endParaRPr>
          </a:p>
        </p:txBody>
      </p:sp>
    </p:spTree>
    <p:extLst>
      <p:ext uri="{BB962C8B-B14F-4D97-AF65-F5344CB8AC3E}">
        <p14:creationId xmlns:p14="http://schemas.microsoft.com/office/powerpoint/2010/main" val="596574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21</a:t>
            </a:fld>
            <a:endParaRPr lang="ko-KR" altLang="en-US" dirty="0"/>
          </a:p>
        </p:txBody>
      </p:sp>
      <p:sp>
        <p:nvSpPr>
          <p:cNvPr id="3" name="내용 개체 틀 2"/>
          <p:cNvSpPr>
            <a:spLocks noGrp="1"/>
          </p:cNvSpPr>
          <p:nvPr>
            <p:ph idx="1"/>
          </p:nvPr>
        </p:nvSpPr>
        <p:spPr>
          <a:xfrm>
            <a:off x="633919" y="1444752"/>
            <a:ext cx="11276140" cy="3922776"/>
          </a:xfrm>
        </p:spPr>
        <p:txBody>
          <a:bodyPr>
            <a:normAutofit/>
          </a:bodyPr>
          <a:lstStyle/>
          <a:p>
            <a:r>
              <a:rPr lang="en-US" altLang="ko-KR" b="1" dirty="0" smtClean="0">
                <a:solidFill>
                  <a:schemeClr val="tx1"/>
                </a:solidFill>
              </a:rPr>
              <a:t>Q</a:t>
            </a:r>
            <a:r>
              <a:rPr lang="en-US" altLang="ko-KR" b="1" dirty="0">
                <a:solidFill>
                  <a:schemeClr val="tx1"/>
                </a:solidFill>
              </a:rPr>
              <a:t>: </a:t>
            </a:r>
            <a:endParaRPr lang="en-US" altLang="ko-KR" b="1" dirty="0" smtClean="0">
              <a:solidFill>
                <a:schemeClr val="tx1"/>
              </a:solidFill>
            </a:endParaRPr>
          </a:p>
          <a:p>
            <a:pPr marL="0" indent="0">
              <a:buNone/>
            </a:pPr>
            <a:r>
              <a:rPr lang="en-US" altLang="ko-KR" b="1" dirty="0">
                <a:solidFill>
                  <a:schemeClr val="tx1"/>
                </a:solidFill>
              </a:rPr>
              <a:t>      In which countries is the patent </a:t>
            </a:r>
            <a:r>
              <a:rPr lang="en-US" altLang="ko-KR" b="1" dirty="0" smtClean="0">
                <a:solidFill>
                  <a:schemeClr val="tx1"/>
                </a:solidFill>
              </a:rPr>
              <a:t>effective?</a:t>
            </a:r>
          </a:p>
          <a:p>
            <a:pPr marL="0" indent="0">
              <a:buNone/>
            </a:pPr>
            <a:endParaRPr lang="en-US" altLang="ko-KR" b="1" dirty="0" smtClean="0">
              <a:solidFill>
                <a:schemeClr val="tx1"/>
              </a:solidFill>
            </a:endParaRPr>
          </a:p>
          <a:p>
            <a:r>
              <a:rPr lang="en-US" altLang="ko-KR" b="1" dirty="0" smtClean="0">
                <a:solidFill>
                  <a:schemeClr val="tx1"/>
                </a:solidFill>
              </a:rPr>
              <a:t> A</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2000" b="1" dirty="0">
                <a:solidFill>
                  <a:schemeClr val="tx1"/>
                </a:solidFill>
              </a:rPr>
              <a:t>Patents are in the United States, Japan, China three countries. Therefore, a patent right is valid for the countries where a product manufactured in (country of origin) or sold in market. </a:t>
            </a:r>
            <a:endParaRPr lang="en-US" altLang="ko-KR" sz="2000" b="1" dirty="0" smtClean="0">
              <a:solidFill>
                <a:schemeClr val="tx1"/>
              </a:solidFill>
            </a:endParaRPr>
          </a:p>
          <a:p>
            <a:pPr marL="457200" lvl="1" indent="0">
              <a:buNone/>
            </a:pPr>
            <a:r>
              <a:rPr lang="en-US" altLang="ko-KR" sz="2000" b="1" dirty="0" smtClean="0">
                <a:solidFill>
                  <a:schemeClr val="tx1"/>
                </a:solidFill>
              </a:rPr>
              <a:t>Therefore</a:t>
            </a:r>
            <a:r>
              <a:rPr lang="en-US" altLang="ko-KR" sz="2000" b="1" dirty="0">
                <a:solidFill>
                  <a:schemeClr val="tx1"/>
                </a:solidFill>
              </a:rPr>
              <a:t>, you do not have to pay patent fees for products manufactured outside the three countries and sold outside the three countries, as the patent is to be used without the patent fee.</a:t>
            </a:r>
            <a:endParaRPr lang="ko-KR" altLang="en-US" sz="2000" b="1" dirty="0">
              <a:solidFill>
                <a:schemeClr val="tx1"/>
              </a:solidFill>
            </a:endParaRPr>
          </a:p>
        </p:txBody>
      </p:sp>
    </p:spTree>
    <p:extLst>
      <p:ext uri="{BB962C8B-B14F-4D97-AF65-F5344CB8AC3E}">
        <p14:creationId xmlns:p14="http://schemas.microsoft.com/office/powerpoint/2010/main" val="664875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22</a:t>
            </a:fld>
            <a:endParaRPr lang="ko-KR" altLang="en-US" dirty="0"/>
          </a:p>
        </p:txBody>
      </p:sp>
      <p:sp>
        <p:nvSpPr>
          <p:cNvPr id="3" name="내용 개체 틀 2"/>
          <p:cNvSpPr>
            <a:spLocks noGrp="1"/>
          </p:cNvSpPr>
          <p:nvPr>
            <p:ph idx="1"/>
          </p:nvPr>
        </p:nvSpPr>
        <p:spPr>
          <a:xfrm>
            <a:off x="633919" y="1230563"/>
            <a:ext cx="11276140" cy="5325685"/>
          </a:xfrm>
        </p:spPr>
        <p:txBody>
          <a:bodyPr>
            <a:normAutofit/>
          </a:bodyPr>
          <a:lstStyle/>
          <a:p>
            <a:r>
              <a:rPr lang="en-US" altLang="ko-KR" b="1" dirty="0" smtClean="0">
                <a:solidFill>
                  <a:schemeClr val="tx1"/>
                </a:solidFill>
              </a:rPr>
              <a:t>Q</a:t>
            </a:r>
            <a:r>
              <a:rPr lang="en-US" altLang="ko-KR" b="1" dirty="0">
                <a:solidFill>
                  <a:schemeClr val="tx1"/>
                </a:solidFill>
              </a:rPr>
              <a:t>: </a:t>
            </a:r>
            <a:endParaRPr lang="en-US" altLang="ko-KR" b="1" dirty="0" smtClean="0">
              <a:solidFill>
                <a:schemeClr val="tx1"/>
              </a:solidFill>
            </a:endParaRPr>
          </a:p>
          <a:p>
            <a:pPr marL="0" indent="0">
              <a:buNone/>
            </a:pPr>
            <a:r>
              <a:rPr lang="en-US" altLang="ko-KR" b="1" dirty="0">
                <a:solidFill>
                  <a:schemeClr val="tx1"/>
                </a:solidFill>
              </a:rPr>
              <a:t>      Is the trademark “</a:t>
            </a:r>
            <a:r>
              <a:rPr lang="en-US" altLang="ko-KR" b="1" dirty="0" err="1">
                <a:solidFill>
                  <a:schemeClr val="tx1"/>
                </a:solidFill>
              </a:rPr>
              <a:t>elongease</a:t>
            </a:r>
            <a:r>
              <a:rPr lang="en-US" altLang="ko-KR" b="1" dirty="0">
                <a:solidFill>
                  <a:schemeClr val="tx1"/>
                </a:solidFill>
              </a:rPr>
              <a:t>” related to patents</a:t>
            </a:r>
            <a:r>
              <a:rPr lang="en-US" altLang="ko-KR" b="1" dirty="0" smtClean="0">
                <a:solidFill>
                  <a:schemeClr val="tx1"/>
                </a:solidFill>
              </a:rPr>
              <a:t>?</a:t>
            </a:r>
          </a:p>
          <a:p>
            <a:pPr marL="0" indent="0">
              <a:buNone/>
            </a:pPr>
            <a:endParaRPr lang="en-US" altLang="ko-KR" b="1" dirty="0" smtClean="0">
              <a:solidFill>
                <a:schemeClr val="tx1"/>
              </a:solidFill>
            </a:endParaRPr>
          </a:p>
          <a:p>
            <a:r>
              <a:rPr lang="en-US" altLang="ko-KR" b="1" dirty="0" smtClean="0">
                <a:solidFill>
                  <a:schemeClr val="tx1"/>
                </a:solidFill>
              </a:rPr>
              <a:t> A</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2000" b="1" dirty="0">
                <a:solidFill>
                  <a:schemeClr val="tx1"/>
                </a:solidFill>
              </a:rPr>
              <a:t>The “</a:t>
            </a:r>
            <a:r>
              <a:rPr lang="en-US" altLang="ko-KR" sz="2000" b="1" dirty="0" err="1">
                <a:solidFill>
                  <a:schemeClr val="tx1"/>
                </a:solidFill>
              </a:rPr>
              <a:t>elongease</a:t>
            </a:r>
            <a:r>
              <a:rPr lang="en-US" altLang="ko-KR" sz="2000" b="1" dirty="0">
                <a:solidFill>
                  <a:schemeClr val="tx1"/>
                </a:solidFill>
              </a:rPr>
              <a:t>” is a trademark registered by the patentee to inform the patent, and has absolutely nothing to do with patents.</a:t>
            </a:r>
          </a:p>
          <a:p>
            <a:pPr marL="457200" lvl="1" indent="0">
              <a:buNone/>
            </a:pPr>
            <a:r>
              <a:rPr lang="en-US" altLang="ko-KR" sz="2000" b="1" dirty="0">
                <a:solidFill>
                  <a:schemeClr val="tx1"/>
                </a:solidFill>
              </a:rPr>
              <a:t>The “</a:t>
            </a:r>
            <a:r>
              <a:rPr lang="en-US" altLang="ko-KR" sz="2000" b="1" dirty="0" err="1">
                <a:solidFill>
                  <a:schemeClr val="tx1"/>
                </a:solidFill>
              </a:rPr>
              <a:t>elongease</a:t>
            </a:r>
            <a:r>
              <a:rPr lang="en-US" altLang="ko-KR" sz="2000" b="1" dirty="0">
                <a:solidFill>
                  <a:schemeClr val="tx1"/>
                </a:solidFill>
              </a:rPr>
              <a:t>” is just only as a trademark (such as Lycra, </a:t>
            </a:r>
            <a:r>
              <a:rPr lang="en-US" altLang="ko-KR" sz="2000" b="1" dirty="0" err="1">
                <a:solidFill>
                  <a:schemeClr val="tx1"/>
                </a:solidFill>
              </a:rPr>
              <a:t>Tencel</a:t>
            </a:r>
            <a:r>
              <a:rPr lang="en-US" altLang="ko-KR" sz="2000" b="1" dirty="0">
                <a:solidFill>
                  <a:schemeClr val="tx1"/>
                </a:solidFill>
              </a:rPr>
              <a:t>). it is not necessary to use this trademark even if the product is manufactured with a patented method.</a:t>
            </a:r>
          </a:p>
          <a:p>
            <a:pPr marL="457200" lvl="1" indent="0">
              <a:buNone/>
            </a:pPr>
            <a:r>
              <a:rPr lang="en-US" altLang="ko-KR" sz="2000" b="1" dirty="0">
                <a:solidFill>
                  <a:schemeClr val="tx1"/>
                </a:solidFill>
              </a:rPr>
              <a:t>The use of the “</a:t>
            </a:r>
            <a:r>
              <a:rPr lang="en-US" altLang="ko-KR" sz="2000" b="1" dirty="0" err="1">
                <a:solidFill>
                  <a:schemeClr val="tx1"/>
                </a:solidFill>
              </a:rPr>
              <a:t>elongease</a:t>
            </a:r>
            <a:r>
              <a:rPr lang="en-US" altLang="ko-KR" sz="2000" b="1" dirty="0">
                <a:solidFill>
                  <a:schemeClr val="tx1"/>
                </a:solidFill>
              </a:rPr>
              <a:t>” trademark generally requires the trademark owner’s approval, but products made using a patented manufacturing method may use this trademark without specific approval.</a:t>
            </a:r>
          </a:p>
          <a:p>
            <a:pPr marL="457200" lvl="1" indent="0">
              <a:buNone/>
            </a:pPr>
            <a:r>
              <a:rPr lang="en-US" altLang="ko-KR" sz="2000" b="1" dirty="0">
                <a:solidFill>
                  <a:schemeClr val="tx1"/>
                </a:solidFill>
              </a:rPr>
              <a:t>The meaning of “</a:t>
            </a:r>
            <a:r>
              <a:rPr lang="en-US" altLang="ko-KR" sz="2000" b="1" dirty="0" err="1">
                <a:solidFill>
                  <a:schemeClr val="tx1"/>
                </a:solidFill>
              </a:rPr>
              <a:t>elongease</a:t>
            </a:r>
            <a:r>
              <a:rPr lang="en-US" altLang="ko-KR" sz="2000" b="1" dirty="0">
                <a:solidFill>
                  <a:schemeClr val="tx1"/>
                </a:solidFill>
              </a:rPr>
              <a:t>” is a compound word of elongation + ease, which expresses the meaning of eliminating elongation.</a:t>
            </a:r>
          </a:p>
        </p:txBody>
      </p:sp>
    </p:spTree>
    <p:extLst>
      <p:ext uri="{BB962C8B-B14F-4D97-AF65-F5344CB8AC3E}">
        <p14:creationId xmlns:p14="http://schemas.microsoft.com/office/powerpoint/2010/main" val="3273841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23</a:t>
            </a:fld>
            <a:endParaRPr lang="ko-KR" altLang="en-US" dirty="0"/>
          </a:p>
        </p:txBody>
      </p:sp>
      <p:sp>
        <p:nvSpPr>
          <p:cNvPr id="3" name="내용 개체 틀 2"/>
          <p:cNvSpPr>
            <a:spLocks noGrp="1"/>
          </p:cNvSpPr>
          <p:nvPr>
            <p:ph idx="1"/>
          </p:nvPr>
        </p:nvSpPr>
        <p:spPr>
          <a:xfrm>
            <a:off x="633919" y="1230563"/>
            <a:ext cx="11276140" cy="5325685"/>
          </a:xfrm>
        </p:spPr>
        <p:txBody>
          <a:bodyPr>
            <a:normAutofit/>
          </a:bodyPr>
          <a:lstStyle/>
          <a:p>
            <a:r>
              <a:rPr lang="en-US" altLang="ko-KR" b="1" dirty="0" smtClean="0">
                <a:solidFill>
                  <a:schemeClr val="tx1"/>
                </a:solidFill>
              </a:rPr>
              <a:t>Q</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2000" b="1" dirty="0">
                <a:solidFill>
                  <a:schemeClr val="tx1"/>
                </a:solidFill>
              </a:rPr>
              <a:t>How can I use this patent? How do I pay patent fees</a:t>
            </a:r>
            <a:r>
              <a:rPr lang="en-US" altLang="ko-KR" sz="2000" b="1" dirty="0" smtClean="0">
                <a:solidFill>
                  <a:schemeClr val="tx1"/>
                </a:solidFill>
              </a:rPr>
              <a:t>?</a:t>
            </a:r>
          </a:p>
          <a:p>
            <a:pPr marL="0" indent="0">
              <a:buNone/>
            </a:pPr>
            <a:endParaRPr lang="en-US" altLang="ko-KR" b="1" dirty="0" smtClean="0">
              <a:solidFill>
                <a:schemeClr val="tx1"/>
              </a:solidFill>
            </a:endParaRPr>
          </a:p>
          <a:p>
            <a:r>
              <a:rPr lang="en-US" altLang="ko-KR" b="1" dirty="0" smtClean="0">
                <a:solidFill>
                  <a:schemeClr val="tx1"/>
                </a:solidFill>
              </a:rPr>
              <a:t> A</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2000" b="1" dirty="0">
                <a:solidFill>
                  <a:schemeClr val="tx1"/>
                </a:solidFill>
              </a:rPr>
              <a:t>A company or individual who wants to use a patent can use the patent after signing a “usual patent license agreement” with the patent holder. </a:t>
            </a:r>
          </a:p>
          <a:p>
            <a:pPr marL="457200" lvl="1" indent="0">
              <a:buNone/>
            </a:pPr>
            <a:r>
              <a:rPr lang="en-US" altLang="ko-KR" sz="2000" b="1" dirty="0">
                <a:solidFill>
                  <a:schemeClr val="tx1"/>
                </a:solidFill>
              </a:rPr>
              <a:t>For example, it would be convenient for a brand product company, a vendor (supplier) offer FOB price including the patent fee and then the supplier pay the patent royalty directly to the patent holder. </a:t>
            </a:r>
          </a:p>
          <a:p>
            <a:pPr marL="457200" lvl="1" indent="0">
              <a:buNone/>
            </a:pPr>
            <a:r>
              <a:rPr lang="en-US" altLang="ko-KR" sz="2000" b="1" dirty="0">
                <a:solidFill>
                  <a:schemeClr val="tx1"/>
                </a:solidFill>
              </a:rPr>
              <a:t>It would be convenient for the brand company to provide the patentee with data on the vendor information, the quantity , the amount of the royalties. every month</a:t>
            </a:r>
          </a:p>
        </p:txBody>
      </p:sp>
    </p:spTree>
    <p:extLst>
      <p:ext uri="{BB962C8B-B14F-4D97-AF65-F5344CB8AC3E}">
        <p14:creationId xmlns:p14="http://schemas.microsoft.com/office/powerpoint/2010/main" val="4193266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3" y="83837"/>
            <a:ext cx="11486453" cy="1146726"/>
          </a:xfrm>
        </p:spPr>
        <p:txBody>
          <a:bodyPr>
            <a:normAutofit/>
          </a:bodyPr>
          <a:lstStyle/>
          <a:p>
            <a:pPr marL="514350" indent="-514350"/>
            <a:r>
              <a:rPr lang="en-US" altLang="ko-KR" b="1" dirty="0" smtClean="0"/>
              <a:t>8. Q &amp; A</a:t>
            </a:r>
            <a:endParaRPr lang="ko-KR" altLang="en-US" sz="3200" b="1" dirty="0"/>
          </a:p>
        </p:txBody>
      </p:sp>
      <p:sp>
        <p:nvSpPr>
          <p:cNvPr id="7" name="슬라이드 번호 개체 틀 6"/>
          <p:cNvSpPr>
            <a:spLocks noGrp="1"/>
          </p:cNvSpPr>
          <p:nvPr>
            <p:ph type="sldNum" sz="quarter" idx="12"/>
          </p:nvPr>
        </p:nvSpPr>
        <p:spPr>
          <a:xfrm>
            <a:off x="10363200" y="5578475"/>
            <a:ext cx="1725168" cy="1197229"/>
          </a:xfrm>
        </p:spPr>
        <p:txBody>
          <a:bodyPr/>
          <a:lstStyle/>
          <a:p>
            <a:fld id="{EB85FD35-6B44-445F-80B0-367469AF148D}" type="slidenum">
              <a:rPr lang="ko-KR" altLang="en-US" smtClean="0"/>
              <a:t>24</a:t>
            </a:fld>
            <a:endParaRPr lang="ko-KR" altLang="en-US" dirty="0"/>
          </a:p>
        </p:txBody>
      </p:sp>
      <p:sp>
        <p:nvSpPr>
          <p:cNvPr id="3" name="내용 개체 틀 2"/>
          <p:cNvSpPr>
            <a:spLocks noGrp="1"/>
          </p:cNvSpPr>
          <p:nvPr>
            <p:ph idx="1"/>
          </p:nvPr>
        </p:nvSpPr>
        <p:spPr>
          <a:xfrm>
            <a:off x="633919" y="1102547"/>
            <a:ext cx="11276140" cy="5325685"/>
          </a:xfrm>
        </p:spPr>
        <p:txBody>
          <a:bodyPr>
            <a:normAutofit lnSpcReduction="10000"/>
          </a:bodyPr>
          <a:lstStyle/>
          <a:p>
            <a:r>
              <a:rPr lang="en-US" altLang="ko-KR" b="1" dirty="0" smtClean="0">
                <a:solidFill>
                  <a:schemeClr val="tx1"/>
                </a:solidFill>
              </a:rPr>
              <a:t>Q</a:t>
            </a:r>
            <a:r>
              <a:rPr lang="en-US" altLang="ko-KR" b="1" dirty="0">
                <a:solidFill>
                  <a:schemeClr val="tx1"/>
                </a:solidFill>
              </a:rPr>
              <a:t>: </a:t>
            </a:r>
            <a:r>
              <a:rPr lang="en-US" altLang="ko-KR" b="1" dirty="0" smtClean="0">
                <a:solidFill>
                  <a:schemeClr val="tx1"/>
                </a:solidFill>
              </a:rPr>
              <a:t>What is consist of the contract agreement ? How to contact?</a:t>
            </a:r>
          </a:p>
          <a:p>
            <a:pPr marL="0" indent="0">
              <a:buNone/>
            </a:pPr>
            <a:endParaRPr lang="en-US" altLang="ko-KR" b="1" dirty="0" smtClean="0">
              <a:solidFill>
                <a:schemeClr val="tx1"/>
              </a:solidFill>
            </a:endParaRPr>
          </a:p>
          <a:p>
            <a:r>
              <a:rPr lang="en-US" altLang="ko-KR" b="1" dirty="0" smtClean="0">
                <a:solidFill>
                  <a:schemeClr val="tx1"/>
                </a:solidFill>
              </a:rPr>
              <a:t> A</a:t>
            </a:r>
            <a:r>
              <a:rPr lang="en-US" altLang="ko-KR" b="1" dirty="0">
                <a:solidFill>
                  <a:schemeClr val="tx1"/>
                </a:solidFill>
              </a:rPr>
              <a:t>: </a:t>
            </a:r>
            <a:endParaRPr lang="en-US" altLang="ko-KR" b="1" dirty="0" smtClean="0">
              <a:solidFill>
                <a:schemeClr val="tx1"/>
              </a:solidFill>
            </a:endParaRPr>
          </a:p>
          <a:p>
            <a:pPr marL="457200" lvl="1" indent="0">
              <a:buNone/>
            </a:pPr>
            <a:r>
              <a:rPr lang="en-US" altLang="ko-KR" sz="2000" b="1" dirty="0">
                <a:solidFill>
                  <a:schemeClr val="tx1"/>
                </a:solidFill>
              </a:rPr>
              <a:t>The main contents of the ordinary patent license agreement are as follows.</a:t>
            </a:r>
          </a:p>
          <a:p>
            <a:pPr marL="457200" lvl="1" indent="0">
              <a:buNone/>
            </a:pPr>
            <a:r>
              <a:rPr lang="en-US" altLang="ko-KR" sz="2000" b="1" dirty="0">
                <a:solidFill>
                  <a:schemeClr val="tx1"/>
                </a:solidFill>
              </a:rPr>
              <a:t>1. Patent period</a:t>
            </a:r>
          </a:p>
          <a:p>
            <a:pPr marL="457200" lvl="1" indent="0">
              <a:buNone/>
            </a:pPr>
            <a:r>
              <a:rPr lang="en-US" altLang="ko-KR" sz="2000" b="1" dirty="0">
                <a:solidFill>
                  <a:schemeClr val="tx1"/>
                </a:solidFill>
              </a:rPr>
              <a:t>2. Patent royalties</a:t>
            </a:r>
          </a:p>
          <a:p>
            <a:pPr marL="457200" lvl="1" indent="0">
              <a:buNone/>
            </a:pPr>
            <a:r>
              <a:rPr lang="en-US" altLang="ko-KR" sz="2000" b="1" dirty="0">
                <a:solidFill>
                  <a:schemeClr val="tx1"/>
                </a:solidFill>
              </a:rPr>
              <a:t>3. How to pay patent fees</a:t>
            </a:r>
          </a:p>
          <a:p>
            <a:pPr marL="457200" lvl="1" indent="0">
              <a:buNone/>
            </a:pPr>
            <a:r>
              <a:rPr lang="en-US" altLang="ko-KR" sz="2000" b="1" dirty="0">
                <a:solidFill>
                  <a:schemeClr val="tx1"/>
                </a:solidFill>
              </a:rPr>
              <a:t>4. Obligation to notify the number of patents </a:t>
            </a:r>
            <a:r>
              <a:rPr lang="en-US" altLang="ko-KR" sz="2000" b="1" dirty="0" smtClean="0">
                <a:solidFill>
                  <a:schemeClr val="tx1"/>
                </a:solidFill>
              </a:rPr>
              <a:t>used</a:t>
            </a:r>
          </a:p>
          <a:p>
            <a:pPr marL="457200" lvl="1" indent="0">
              <a:buNone/>
            </a:pPr>
            <a:endParaRPr lang="en-US" altLang="ko-KR" sz="2000" b="1" dirty="0">
              <a:solidFill>
                <a:schemeClr val="tx1"/>
              </a:solidFill>
            </a:endParaRPr>
          </a:p>
          <a:p>
            <a:pPr marL="457200" lvl="1" indent="0">
              <a:buNone/>
            </a:pPr>
            <a:r>
              <a:rPr lang="en-US" altLang="ko-KR" sz="2000" b="1" dirty="0" smtClean="0">
                <a:solidFill>
                  <a:schemeClr val="tx1"/>
                </a:solidFill>
              </a:rPr>
              <a:t>Patent </a:t>
            </a:r>
            <a:r>
              <a:rPr lang="en-US" altLang="ko-KR" sz="2000" b="1" dirty="0">
                <a:solidFill>
                  <a:schemeClr val="tx1"/>
                </a:solidFill>
              </a:rPr>
              <a:t>Holder: </a:t>
            </a:r>
            <a:endParaRPr lang="en-US" altLang="ko-KR" sz="2000" b="1" dirty="0" smtClean="0">
              <a:solidFill>
                <a:schemeClr val="tx1"/>
              </a:solidFill>
            </a:endParaRPr>
          </a:p>
          <a:p>
            <a:pPr marL="457200" lvl="1" indent="0">
              <a:buNone/>
            </a:pPr>
            <a:r>
              <a:rPr lang="en-US" altLang="ko-KR" sz="2000" b="1" dirty="0" smtClean="0">
                <a:solidFill>
                  <a:schemeClr val="tx1"/>
                </a:solidFill>
              </a:rPr>
              <a:t>Jung </a:t>
            </a:r>
            <a:r>
              <a:rPr lang="en-US" altLang="ko-KR" sz="2000" b="1" dirty="0">
                <a:solidFill>
                  <a:schemeClr val="tx1"/>
                </a:solidFill>
              </a:rPr>
              <a:t>Nam Park e-mail: p-jungnam@hanmail.net  Phone: +82 10-9254-9232</a:t>
            </a:r>
          </a:p>
          <a:p>
            <a:pPr marL="457200" lvl="1" indent="0">
              <a:buNone/>
            </a:pPr>
            <a:r>
              <a:rPr lang="en-US" altLang="ko-KR" sz="2000" b="1" dirty="0">
                <a:solidFill>
                  <a:schemeClr val="tx1"/>
                </a:solidFill>
              </a:rPr>
              <a:t>Patent Attorney: </a:t>
            </a:r>
            <a:endParaRPr lang="en-US" altLang="ko-KR" sz="2000" b="1" dirty="0" smtClean="0">
              <a:solidFill>
                <a:schemeClr val="tx1"/>
              </a:solidFill>
            </a:endParaRPr>
          </a:p>
          <a:p>
            <a:pPr marL="457200" lvl="1" indent="0">
              <a:buNone/>
            </a:pPr>
            <a:r>
              <a:rPr lang="en-US" altLang="ko-KR" sz="2000" b="1" dirty="0" smtClean="0">
                <a:solidFill>
                  <a:schemeClr val="tx1"/>
                </a:solidFill>
              </a:rPr>
              <a:t>BD </a:t>
            </a:r>
            <a:r>
              <a:rPr lang="en-US" altLang="ko-KR" sz="2000" b="1" dirty="0">
                <a:solidFill>
                  <a:schemeClr val="tx1"/>
                </a:solidFill>
              </a:rPr>
              <a:t>Han e-mail: bhan112@hanmail.net  </a:t>
            </a:r>
            <a:r>
              <a:rPr lang="en-US" altLang="ko-KR" sz="2000" b="1" dirty="0" smtClean="0">
                <a:solidFill>
                  <a:schemeClr val="tx1"/>
                </a:solidFill>
              </a:rPr>
              <a:t>Phone</a:t>
            </a:r>
            <a:r>
              <a:rPr lang="en-US" altLang="ko-KR" sz="2000" b="1" dirty="0">
                <a:solidFill>
                  <a:schemeClr val="tx1"/>
                </a:solidFill>
              </a:rPr>
              <a:t>: +82 10-9018-4102</a:t>
            </a:r>
          </a:p>
        </p:txBody>
      </p:sp>
    </p:spTree>
    <p:extLst>
      <p:ext uri="{BB962C8B-B14F-4D97-AF65-F5344CB8AC3E}">
        <p14:creationId xmlns:p14="http://schemas.microsoft.com/office/powerpoint/2010/main" val="3326439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657600" y="2731684"/>
            <a:ext cx="8534400" cy="1507067"/>
          </a:xfrm>
        </p:spPr>
        <p:txBody>
          <a:bodyPr/>
          <a:lstStyle/>
          <a:p>
            <a:r>
              <a:rPr lang="en-US" altLang="ko-KR" dirty="0"/>
              <a:t> </a:t>
            </a:r>
            <a:r>
              <a:rPr lang="en-US" altLang="ko-KR" dirty="0" smtClean="0"/>
              <a:t>        </a:t>
            </a:r>
            <a:r>
              <a:rPr lang="en-US" altLang="ko-KR" dirty="0" smtClean="0"/>
              <a:t>Thank you</a:t>
            </a:r>
            <a:endParaRPr lang="ko-KR" altLang="en-US" dirty="0"/>
          </a:p>
        </p:txBody>
      </p:sp>
      <p:sp>
        <p:nvSpPr>
          <p:cNvPr id="5" name="슬라이드 번호 개체 틀 4"/>
          <p:cNvSpPr>
            <a:spLocks noGrp="1"/>
          </p:cNvSpPr>
          <p:nvPr>
            <p:ph type="sldNum" sz="quarter" idx="12"/>
          </p:nvPr>
        </p:nvSpPr>
        <p:spPr>
          <a:xfrm>
            <a:off x="10363200" y="5578475"/>
            <a:ext cx="1828800" cy="1188085"/>
          </a:xfrm>
        </p:spPr>
        <p:txBody>
          <a:bodyPr/>
          <a:lstStyle/>
          <a:p>
            <a:fld id="{EB85FD35-6B44-445F-80B0-367469AF148D}" type="slidenum">
              <a:rPr lang="ko-KR" altLang="en-US" smtClean="0"/>
              <a:t>25</a:t>
            </a:fld>
            <a:endParaRPr lang="ko-KR" altLang="en-US"/>
          </a:p>
        </p:txBody>
      </p:sp>
    </p:spTree>
    <p:extLst>
      <p:ext uri="{BB962C8B-B14F-4D97-AF65-F5344CB8AC3E}">
        <p14:creationId xmlns:p14="http://schemas.microsoft.com/office/powerpoint/2010/main" val="380488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2460" y="345101"/>
            <a:ext cx="11495596" cy="989924"/>
          </a:xfrm>
        </p:spPr>
        <p:txBody>
          <a:bodyPr/>
          <a:lstStyle/>
          <a:p>
            <a:r>
              <a:rPr lang="en-US" altLang="ko-KR" b="1" dirty="0" smtClean="0"/>
              <a:t>Customers’ </a:t>
            </a:r>
            <a:r>
              <a:rPr lang="en-US" altLang="ko-KR" b="1" dirty="0"/>
              <a:t>feedback on </a:t>
            </a:r>
            <a:r>
              <a:rPr lang="en-US" altLang="ko-KR" b="1" dirty="0" smtClean="0"/>
              <a:t>BRAND’s Product?</a:t>
            </a:r>
            <a:endParaRPr lang="en-US" altLang="ko-KR" b="1" dirty="0"/>
          </a:p>
        </p:txBody>
      </p:sp>
      <p:sp>
        <p:nvSpPr>
          <p:cNvPr id="4" name="슬라이드 번호 개체 틀 3"/>
          <p:cNvSpPr>
            <a:spLocks noGrp="1"/>
          </p:cNvSpPr>
          <p:nvPr>
            <p:ph type="sldNum" sz="quarter" idx="12"/>
          </p:nvPr>
        </p:nvSpPr>
        <p:spPr/>
        <p:txBody>
          <a:bodyPr/>
          <a:lstStyle/>
          <a:p>
            <a:fld id="{EB85FD35-6B44-445F-80B0-367469AF148D}" type="slidenum">
              <a:rPr lang="ko-KR" altLang="en-US" smtClean="0"/>
              <a:t>3</a:t>
            </a:fld>
            <a:endParaRPr lang="ko-KR" altLang="en-US"/>
          </a:p>
        </p:txBody>
      </p:sp>
      <p:pic>
        <p:nvPicPr>
          <p:cNvPr id="6" name="그림 5"/>
          <p:cNvPicPr>
            <a:picLocks noChangeAspect="1"/>
          </p:cNvPicPr>
          <p:nvPr/>
        </p:nvPicPr>
        <p:blipFill>
          <a:blip r:embed="rId2"/>
          <a:stretch>
            <a:fillRect/>
          </a:stretch>
        </p:blipFill>
        <p:spPr>
          <a:xfrm>
            <a:off x="956643" y="1587918"/>
            <a:ext cx="5389293" cy="3219155"/>
          </a:xfrm>
          <a:prstGeom prst="rect">
            <a:avLst/>
          </a:prstGeom>
        </p:spPr>
      </p:pic>
      <p:sp>
        <p:nvSpPr>
          <p:cNvPr id="8" name="TextBox 7"/>
          <p:cNvSpPr txBox="1"/>
          <p:nvPr/>
        </p:nvSpPr>
        <p:spPr>
          <a:xfrm>
            <a:off x="517731" y="5202936"/>
            <a:ext cx="10987714" cy="954107"/>
          </a:xfrm>
          <a:prstGeom prst="rect">
            <a:avLst/>
          </a:prstGeom>
          <a:noFill/>
        </p:spPr>
        <p:txBody>
          <a:bodyPr wrap="square" rtlCol="0">
            <a:spAutoFit/>
          </a:bodyPr>
          <a:lstStyle/>
          <a:p>
            <a:r>
              <a:rPr lang="en-US" altLang="ko-KR" sz="2800" b="1" dirty="0" smtClean="0"/>
              <a:t>If a product causes a bad feedback on the Brand, it might be better not to supply this product to market </a:t>
            </a:r>
            <a:endParaRPr lang="ko-KR" altLang="en-US" sz="2800" b="1" dirty="0"/>
          </a:p>
        </p:txBody>
      </p:sp>
      <p:sp>
        <p:nvSpPr>
          <p:cNvPr id="11" name="TextBox 10"/>
          <p:cNvSpPr txBox="1"/>
          <p:nvPr/>
        </p:nvSpPr>
        <p:spPr>
          <a:xfrm>
            <a:off x="6803136" y="1929384"/>
            <a:ext cx="4590288" cy="2246769"/>
          </a:xfrm>
          <a:prstGeom prst="rect">
            <a:avLst/>
          </a:prstGeom>
          <a:noFill/>
        </p:spPr>
        <p:txBody>
          <a:bodyPr wrap="square" rtlCol="0">
            <a:spAutoFit/>
          </a:bodyPr>
          <a:lstStyle/>
          <a:p>
            <a:r>
              <a:rPr lang="en-US" altLang="ko-KR" sz="2800" b="1" dirty="0" smtClean="0"/>
              <a:t>If a product become as shown on the photo </a:t>
            </a:r>
          </a:p>
          <a:p>
            <a:endParaRPr lang="en-US" altLang="ko-KR" sz="2800" b="1" dirty="0" smtClean="0"/>
          </a:p>
          <a:p>
            <a:r>
              <a:rPr lang="en-US" altLang="ko-KR" sz="2800" b="1" dirty="0" smtClean="0"/>
              <a:t>What’s consumers’ feedback on a Brand?</a:t>
            </a:r>
            <a:endParaRPr lang="ko-KR" altLang="en-US" sz="2800" b="1" dirty="0"/>
          </a:p>
        </p:txBody>
      </p:sp>
    </p:spTree>
    <p:extLst>
      <p:ext uri="{BB962C8B-B14F-4D97-AF65-F5344CB8AC3E}">
        <p14:creationId xmlns:p14="http://schemas.microsoft.com/office/powerpoint/2010/main" val="95912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4" y="576071"/>
            <a:ext cx="5405692" cy="1143001"/>
          </a:xfrm>
        </p:spPr>
        <p:txBody>
          <a:bodyPr>
            <a:normAutofit/>
          </a:bodyPr>
          <a:lstStyle/>
          <a:p>
            <a:r>
              <a:rPr lang="en-US" altLang="ko-KR" sz="4000" b="1" dirty="0" smtClean="0"/>
              <a:t>Contents</a:t>
            </a:r>
            <a:endParaRPr lang="ko-KR" altLang="en-US" sz="4000" b="1" dirty="0"/>
          </a:p>
        </p:txBody>
      </p:sp>
      <p:sp>
        <p:nvSpPr>
          <p:cNvPr id="3" name="내용 개체 틀 2"/>
          <p:cNvSpPr>
            <a:spLocks noGrp="1"/>
          </p:cNvSpPr>
          <p:nvPr>
            <p:ph idx="1"/>
          </p:nvPr>
        </p:nvSpPr>
        <p:spPr>
          <a:xfrm>
            <a:off x="528764" y="1801368"/>
            <a:ext cx="10937812" cy="3849624"/>
          </a:xfrm>
        </p:spPr>
        <p:txBody>
          <a:bodyPr>
            <a:normAutofit fontScale="77500" lnSpcReduction="20000"/>
          </a:bodyPr>
          <a:lstStyle/>
          <a:p>
            <a:pPr marL="514350" indent="-514350">
              <a:buFont typeface="+mj-lt"/>
              <a:buAutoNum type="arabicPeriod"/>
            </a:pPr>
            <a:r>
              <a:rPr lang="en-US" altLang="ko-KR" sz="2800" b="1" dirty="0" smtClean="0">
                <a:solidFill>
                  <a:schemeClr val="tx1"/>
                </a:solidFill>
              </a:rPr>
              <a:t>Introduction of the construction method patented distinctive </a:t>
            </a:r>
          </a:p>
          <a:p>
            <a:pPr marL="514350" indent="-514350">
              <a:buFont typeface="+mj-lt"/>
              <a:buAutoNum type="arabicPeriod"/>
            </a:pPr>
            <a:r>
              <a:rPr lang="en-US" altLang="ko-KR" sz="2800" b="1" dirty="0" smtClean="0">
                <a:solidFill>
                  <a:schemeClr val="tx1"/>
                </a:solidFill>
              </a:rPr>
              <a:t>2 kinds of construction method to be applied</a:t>
            </a:r>
          </a:p>
          <a:p>
            <a:pPr marL="514350" indent="-514350">
              <a:buFont typeface="+mj-lt"/>
              <a:buAutoNum type="arabicPeriod"/>
            </a:pPr>
            <a:r>
              <a:rPr lang="en-US" altLang="ko-KR" sz="2800" b="1" dirty="0">
                <a:solidFill>
                  <a:schemeClr val="tx1"/>
                </a:solidFill>
              </a:rPr>
              <a:t>T</a:t>
            </a:r>
            <a:r>
              <a:rPr lang="en-US" altLang="ko-KR" sz="2800" b="1" dirty="0" smtClean="0">
                <a:solidFill>
                  <a:schemeClr val="tx1"/>
                </a:solidFill>
              </a:rPr>
              <a:t>he information for how to source the round tape</a:t>
            </a:r>
          </a:p>
          <a:p>
            <a:pPr marL="514350" indent="-514350">
              <a:buFont typeface="+mj-lt"/>
              <a:buAutoNum type="arabicPeriod"/>
            </a:pPr>
            <a:r>
              <a:rPr lang="en-US" altLang="ko-KR" sz="2800" b="1" dirty="0" smtClean="0">
                <a:solidFill>
                  <a:schemeClr val="tx1"/>
                </a:solidFill>
              </a:rPr>
              <a:t>Comparison with the appearances, the current and the patented</a:t>
            </a:r>
          </a:p>
          <a:p>
            <a:pPr marL="514350" indent="-514350">
              <a:buFont typeface="+mj-lt"/>
              <a:buAutoNum type="arabicPeriod"/>
            </a:pPr>
            <a:r>
              <a:rPr lang="en-US" altLang="ko-KR" sz="2800" b="1" dirty="0" smtClean="0">
                <a:solidFill>
                  <a:schemeClr val="tx1"/>
                </a:solidFill>
              </a:rPr>
              <a:t>The several existing ways applied on </a:t>
            </a:r>
            <a:r>
              <a:rPr lang="en-US" altLang="ko-KR" sz="2800" b="1" dirty="0">
                <a:solidFill>
                  <a:schemeClr val="tx1"/>
                </a:solidFill>
              </a:rPr>
              <a:t> </a:t>
            </a:r>
            <a:r>
              <a:rPr lang="en-US" altLang="ko-KR" sz="2800" b="1" dirty="0" smtClean="0">
                <a:solidFill>
                  <a:schemeClr val="tx1"/>
                </a:solidFill>
              </a:rPr>
              <a:t>the material of rib collar in order to reduce “Flabby rib collar”</a:t>
            </a:r>
          </a:p>
          <a:p>
            <a:pPr marL="514350" indent="-514350">
              <a:buFont typeface="+mj-lt"/>
              <a:buAutoNum type="arabicPeriod"/>
            </a:pPr>
            <a:r>
              <a:rPr lang="en-US" altLang="ko-KR" sz="2800" b="1" dirty="0" smtClean="0">
                <a:solidFill>
                  <a:schemeClr val="tx1"/>
                </a:solidFill>
              </a:rPr>
              <a:t>The style to be applied with the new construction of “Not flabby rib collar” </a:t>
            </a:r>
          </a:p>
          <a:p>
            <a:pPr marL="514350" indent="-514350">
              <a:buFont typeface="+mj-lt"/>
              <a:buAutoNum type="arabicPeriod"/>
            </a:pPr>
            <a:r>
              <a:rPr lang="en-US" altLang="ko-KR" sz="2800" b="1" dirty="0" smtClean="0">
                <a:solidFill>
                  <a:schemeClr val="tx1"/>
                </a:solidFill>
              </a:rPr>
              <a:t>The examples of consumers’ complaints about “Flabby rib collar”</a:t>
            </a:r>
          </a:p>
          <a:p>
            <a:pPr marL="514350" indent="-514350">
              <a:buFont typeface="+mj-lt"/>
              <a:buAutoNum type="arabicPeriod"/>
            </a:pPr>
            <a:r>
              <a:rPr lang="en-US" altLang="ko-KR" sz="2800" b="1" dirty="0" smtClean="0">
                <a:solidFill>
                  <a:schemeClr val="tx1"/>
                </a:solidFill>
              </a:rPr>
              <a:t>Q	&amp; A</a:t>
            </a:r>
            <a:endParaRPr lang="ko-KR" altLang="en-US" sz="2800" b="1" dirty="0">
              <a:solidFill>
                <a:schemeClr val="tx1"/>
              </a:solidFill>
            </a:endParaRPr>
          </a:p>
        </p:txBody>
      </p:sp>
      <p:sp>
        <p:nvSpPr>
          <p:cNvPr id="7" name="슬라이드 번호 개체 틀 6"/>
          <p:cNvSpPr>
            <a:spLocks noGrp="1"/>
          </p:cNvSpPr>
          <p:nvPr>
            <p:ph type="sldNum" sz="quarter" idx="12"/>
          </p:nvPr>
        </p:nvSpPr>
        <p:spPr>
          <a:xfrm>
            <a:off x="10363200" y="5578475"/>
            <a:ext cx="1743456" cy="1178941"/>
          </a:xfrm>
        </p:spPr>
        <p:txBody>
          <a:bodyPr/>
          <a:lstStyle/>
          <a:p>
            <a:fld id="{EB85FD35-6B44-445F-80B0-367469AF148D}" type="slidenum">
              <a:rPr lang="ko-KR" altLang="en-US" smtClean="0"/>
              <a:t>4</a:t>
            </a:fld>
            <a:endParaRPr lang="ko-KR" altLang="en-US"/>
          </a:p>
        </p:txBody>
      </p:sp>
    </p:spTree>
    <p:extLst>
      <p:ext uri="{BB962C8B-B14F-4D97-AF65-F5344CB8AC3E}">
        <p14:creationId xmlns:p14="http://schemas.microsoft.com/office/powerpoint/2010/main" val="4115653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00748" y="362035"/>
            <a:ext cx="8798116" cy="1146726"/>
          </a:xfrm>
        </p:spPr>
        <p:txBody>
          <a:bodyPr>
            <a:normAutofit fontScale="90000"/>
          </a:bodyPr>
          <a:lstStyle/>
          <a:p>
            <a:pPr marL="514350" indent="-514350"/>
            <a:r>
              <a:rPr lang="en-US" altLang="ko-KR" b="1" dirty="0" smtClean="0"/>
              <a:t>1. </a:t>
            </a:r>
            <a:r>
              <a:rPr lang="en-US" altLang="ko-KR" b="1" dirty="0"/>
              <a:t>Introduction of the construction method </a:t>
            </a:r>
            <a:r>
              <a:rPr lang="en-US" altLang="ko-KR" b="1" dirty="0" smtClean="0"/>
              <a:t>patented what is </a:t>
            </a:r>
            <a:r>
              <a:rPr lang="en-US" altLang="ko-KR" b="1" dirty="0"/>
              <a:t>distinctive</a:t>
            </a:r>
          </a:p>
        </p:txBody>
      </p:sp>
      <p:sp>
        <p:nvSpPr>
          <p:cNvPr id="10" name="TextBox 9"/>
          <p:cNvSpPr txBox="1"/>
          <p:nvPr/>
        </p:nvSpPr>
        <p:spPr>
          <a:xfrm>
            <a:off x="7178040" y="1486595"/>
            <a:ext cx="5013960" cy="2169825"/>
          </a:xfrm>
          <a:prstGeom prst="rect">
            <a:avLst/>
          </a:prstGeom>
          <a:solidFill>
            <a:schemeClr val="tx1"/>
          </a:solidFill>
        </p:spPr>
        <p:txBody>
          <a:bodyPr wrap="square" rtlCol="0">
            <a:spAutoFit/>
          </a:bodyPr>
          <a:lstStyle/>
          <a:p>
            <a:pPr>
              <a:lnSpc>
                <a:spcPct val="150000"/>
              </a:lnSpc>
            </a:pPr>
            <a:r>
              <a:rPr lang="en-US" altLang="ko-KR" b="1" dirty="0" smtClean="0">
                <a:solidFill>
                  <a:schemeClr val="bg1"/>
                </a:solidFill>
              </a:rPr>
              <a:t> * The permanent round type TPU tape is inserted and settled along with the inside edge of rib collar, hence the rib collar is never flabby over the garment lifetime.</a:t>
            </a:r>
            <a:r>
              <a:rPr lang="ko-KR" altLang="en-US" b="1" dirty="0" smtClean="0">
                <a:solidFill>
                  <a:schemeClr val="bg1"/>
                </a:solidFill>
              </a:rPr>
              <a:t> </a:t>
            </a:r>
            <a:r>
              <a:rPr lang="en-US" altLang="ko-KR" b="1" dirty="0" smtClean="0">
                <a:solidFill>
                  <a:schemeClr val="bg1"/>
                </a:solidFill>
              </a:rPr>
              <a:t>r </a:t>
            </a:r>
            <a:r>
              <a:rPr lang="en-US" altLang="ko-KR" b="1" dirty="0">
                <a:solidFill>
                  <a:schemeClr val="bg1"/>
                </a:solidFill>
              </a:rPr>
              <a:t>the garment </a:t>
            </a:r>
            <a:r>
              <a:rPr lang="en-US" altLang="ko-KR" b="1" dirty="0" smtClean="0">
                <a:solidFill>
                  <a:schemeClr val="bg1"/>
                </a:solidFill>
              </a:rPr>
              <a:t>lifetime</a:t>
            </a:r>
            <a:r>
              <a:rPr lang="ko-KR" altLang="en-US" b="1" dirty="0" smtClean="0">
                <a:solidFill>
                  <a:schemeClr val="bg1"/>
                </a:solidFill>
              </a:rPr>
              <a:t>을</a:t>
            </a:r>
            <a:r>
              <a:rPr lang="en-US" altLang="ko-KR" b="1" dirty="0" smtClean="0">
                <a:solidFill>
                  <a:schemeClr val="bg1"/>
                </a:solidFill>
              </a:rPr>
              <a:t> </a:t>
            </a:r>
            <a:r>
              <a:rPr lang="ko-KR" altLang="en-US" b="1" dirty="0" smtClean="0">
                <a:solidFill>
                  <a:schemeClr val="bg1"/>
                </a:solidFill>
              </a:rPr>
              <a:t>실현할 수 있음</a:t>
            </a:r>
            <a:endParaRPr lang="ko-KR" altLang="en-US" b="1" dirty="0">
              <a:solidFill>
                <a:schemeClr val="bg1"/>
              </a:solidFill>
            </a:endParaRPr>
          </a:p>
        </p:txBody>
      </p:sp>
      <p:pic>
        <p:nvPicPr>
          <p:cNvPr id="12" name="내용 개체 틀 11"/>
          <p:cNvPicPr>
            <a:picLocks noGrp="1" noChangeAspect="1"/>
          </p:cNvPicPr>
          <p:nvPr>
            <p:ph idx="1"/>
          </p:nvPr>
        </p:nvPicPr>
        <p:blipFill>
          <a:blip r:embed="rId2"/>
          <a:stretch>
            <a:fillRect/>
          </a:stretch>
        </p:blipFill>
        <p:spPr>
          <a:xfrm>
            <a:off x="0" y="1486595"/>
            <a:ext cx="7178040" cy="5371405"/>
          </a:xfrm>
          <a:prstGeom prst="rect">
            <a:avLst/>
          </a:prstGeom>
        </p:spPr>
      </p:pic>
      <p:sp>
        <p:nvSpPr>
          <p:cNvPr id="14" name="슬라이드 번호 개체 틀 13"/>
          <p:cNvSpPr>
            <a:spLocks noGrp="1"/>
          </p:cNvSpPr>
          <p:nvPr>
            <p:ph type="sldNum" sz="quarter" idx="12"/>
          </p:nvPr>
        </p:nvSpPr>
        <p:spPr>
          <a:xfrm>
            <a:off x="10363200" y="5578475"/>
            <a:ext cx="1734312" cy="1279525"/>
          </a:xfrm>
        </p:spPr>
        <p:txBody>
          <a:bodyPr/>
          <a:lstStyle/>
          <a:p>
            <a:fld id="{EB85FD35-6B44-445F-80B0-367469AF148D}" type="slidenum">
              <a:rPr lang="ko-KR" altLang="en-US" smtClean="0"/>
              <a:t>5</a:t>
            </a:fld>
            <a:endParaRPr lang="ko-KR" altLang="en-US" dirty="0"/>
          </a:p>
        </p:txBody>
      </p:sp>
      <p:pic>
        <p:nvPicPr>
          <p:cNvPr id="3" name="그림 2"/>
          <p:cNvPicPr>
            <a:picLocks noChangeAspect="1"/>
          </p:cNvPicPr>
          <p:nvPr/>
        </p:nvPicPr>
        <p:blipFill>
          <a:blip r:embed="rId3"/>
          <a:stretch>
            <a:fillRect/>
          </a:stretch>
        </p:blipFill>
        <p:spPr>
          <a:xfrm>
            <a:off x="7107420" y="3656420"/>
            <a:ext cx="5084580" cy="3197472"/>
          </a:xfrm>
          <a:prstGeom prst="rect">
            <a:avLst/>
          </a:prstGeom>
        </p:spPr>
      </p:pic>
    </p:spTree>
    <p:extLst>
      <p:ext uri="{BB962C8B-B14F-4D97-AF65-F5344CB8AC3E}">
        <p14:creationId xmlns:p14="http://schemas.microsoft.com/office/powerpoint/2010/main" val="121438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00748" y="64008"/>
            <a:ext cx="10983532" cy="1444753"/>
          </a:xfrm>
        </p:spPr>
        <p:txBody>
          <a:bodyPr>
            <a:normAutofit fontScale="90000"/>
          </a:bodyPr>
          <a:lstStyle/>
          <a:p>
            <a:pPr marL="514350" indent="-514350"/>
            <a:r>
              <a:rPr lang="en-US" altLang="ko-KR" b="1" dirty="0" smtClean="0"/>
              <a:t>2. </a:t>
            </a:r>
            <a:r>
              <a:rPr lang="en-US" altLang="ko-KR" b="1" dirty="0"/>
              <a:t>2 kinds of construction method to be applied</a:t>
            </a:r>
            <a:br>
              <a:rPr lang="en-US" altLang="ko-KR" b="1" dirty="0"/>
            </a:br>
            <a:r>
              <a:rPr lang="en-US" altLang="ko-KR" sz="2800" b="1" dirty="0" smtClean="0"/>
              <a:t>1) Straight type TPU tape is applied</a:t>
            </a:r>
            <a:endParaRPr lang="en-US" altLang="ko-KR" sz="2800" b="1" dirty="0"/>
          </a:p>
        </p:txBody>
      </p:sp>
      <p:sp>
        <p:nvSpPr>
          <p:cNvPr id="7" name="내용 개체 틀 2"/>
          <p:cNvSpPr txBox="1">
            <a:spLocks/>
          </p:cNvSpPr>
          <p:nvPr/>
        </p:nvSpPr>
        <p:spPr>
          <a:xfrm>
            <a:off x="6542468" y="1664207"/>
            <a:ext cx="4975924" cy="3615267"/>
          </a:xfrm>
          <a:prstGeom prst="rect">
            <a:avLst/>
          </a:prstGeom>
        </p:spPr>
        <p:txBody>
          <a:bodyPr vert="horz" lIns="91440" tIns="45720" rIns="91440" bIns="45720" rtlCol="0" anchor="ctr">
            <a:normAutofit/>
          </a:bodyPr>
          <a:lstStyle>
            <a:lvl1pPr marL="2857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ko-KR" altLang="en-US" dirty="0"/>
          </a:p>
        </p:txBody>
      </p:sp>
      <p:pic>
        <p:nvPicPr>
          <p:cNvPr id="6" name="그림 5"/>
          <p:cNvPicPr>
            <a:picLocks noChangeAspect="1"/>
          </p:cNvPicPr>
          <p:nvPr/>
        </p:nvPicPr>
        <p:blipFill>
          <a:blip r:embed="rId2"/>
          <a:stretch>
            <a:fillRect/>
          </a:stretch>
        </p:blipFill>
        <p:spPr>
          <a:xfrm>
            <a:off x="6542468" y="2019728"/>
            <a:ext cx="5649532" cy="2435955"/>
          </a:xfrm>
          <a:prstGeom prst="rect">
            <a:avLst/>
          </a:prstGeom>
        </p:spPr>
      </p:pic>
      <p:sp>
        <p:nvSpPr>
          <p:cNvPr id="11" name="TextBox 10"/>
          <p:cNvSpPr txBox="1"/>
          <p:nvPr/>
        </p:nvSpPr>
        <p:spPr>
          <a:xfrm>
            <a:off x="6542468" y="4456513"/>
            <a:ext cx="5649532" cy="2400657"/>
          </a:xfrm>
          <a:prstGeom prst="rect">
            <a:avLst/>
          </a:prstGeom>
          <a:solidFill>
            <a:schemeClr val="tx1"/>
          </a:solidFill>
        </p:spPr>
        <p:txBody>
          <a:bodyPr wrap="square" rtlCol="0">
            <a:spAutoFit/>
          </a:bodyPr>
          <a:lstStyle/>
          <a:p>
            <a:pPr>
              <a:lnSpc>
                <a:spcPct val="150000"/>
              </a:lnSpc>
            </a:pPr>
            <a:r>
              <a:rPr lang="en-US" altLang="ko-KR" b="1" dirty="0" smtClean="0">
                <a:solidFill>
                  <a:schemeClr val="bg1"/>
                </a:solidFill>
              </a:rPr>
              <a:t>Sequence</a:t>
            </a:r>
          </a:p>
          <a:p>
            <a:pPr marL="342900" indent="-342900">
              <a:lnSpc>
                <a:spcPct val="150000"/>
              </a:lnSpc>
              <a:buAutoNum type="arabicPeriod"/>
            </a:pPr>
            <a:r>
              <a:rPr lang="en-US" altLang="ko-KR" sz="1600" b="1" dirty="0" smtClean="0">
                <a:solidFill>
                  <a:schemeClr val="bg1"/>
                </a:solidFill>
              </a:rPr>
              <a:t>Cut TPU tape as the same length of rib cut piece</a:t>
            </a:r>
          </a:p>
          <a:p>
            <a:pPr>
              <a:lnSpc>
                <a:spcPct val="150000"/>
              </a:lnSpc>
            </a:pPr>
            <a:r>
              <a:rPr lang="en-US" altLang="ko-KR" sz="1600" b="1" dirty="0" smtClean="0">
                <a:solidFill>
                  <a:schemeClr val="bg1"/>
                </a:solidFill>
              </a:rPr>
              <a:t>2.  Place TPU tape on the center of rib cut piece</a:t>
            </a:r>
          </a:p>
          <a:p>
            <a:pPr marL="342900" indent="-342900">
              <a:lnSpc>
                <a:spcPct val="150000"/>
              </a:lnSpc>
              <a:buAutoNum type="arabicPeriod" startAt="3"/>
            </a:pPr>
            <a:r>
              <a:rPr lang="en-US" altLang="ko-KR" sz="1600" b="1" dirty="0" smtClean="0">
                <a:solidFill>
                  <a:schemeClr val="bg1"/>
                </a:solidFill>
              </a:rPr>
              <a:t>Sew the baste stitch each ends to fix the tape on to rib</a:t>
            </a:r>
          </a:p>
          <a:p>
            <a:pPr marL="342900" indent="-342900">
              <a:lnSpc>
                <a:spcPct val="150000"/>
              </a:lnSpc>
              <a:buAutoNum type="arabicPeriod" startAt="3"/>
            </a:pPr>
            <a:r>
              <a:rPr lang="en-US" altLang="ko-KR" sz="1600" b="1" dirty="0" smtClean="0">
                <a:solidFill>
                  <a:schemeClr val="bg1"/>
                </a:solidFill>
              </a:rPr>
              <a:t>Join – sew rib edges (seam</a:t>
            </a:r>
            <a:r>
              <a:rPr lang="en-US" altLang="ko-KR" b="1" dirty="0">
                <a:solidFill>
                  <a:schemeClr val="bg1"/>
                </a:solidFill>
              </a:rPr>
              <a:t>)</a:t>
            </a:r>
            <a:endParaRPr lang="en-US" altLang="ko-KR" sz="1600" b="1" dirty="0">
              <a:solidFill>
                <a:schemeClr val="bg1"/>
              </a:solidFill>
            </a:endParaRPr>
          </a:p>
        </p:txBody>
      </p:sp>
      <p:sp>
        <p:nvSpPr>
          <p:cNvPr id="14" name="슬라이드 번호 개체 틀 13"/>
          <p:cNvSpPr>
            <a:spLocks noGrp="1"/>
          </p:cNvSpPr>
          <p:nvPr>
            <p:ph type="sldNum" sz="quarter" idx="12"/>
          </p:nvPr>
        </p:nvSpPr>
        <p:spPr>
          <a:xfrm>
            <a:off x="10363200" y="5578475"/>
            <a:ext cx="1828800" cy="1279525"/>
          </a:xfrm>
        </p:spPr>
        <p:txBody>
          <a:bodyPr/>
          <a:lstStyle/>
          <a:p>
            <a:fld id="{EB85FD35-6B44-445F-80B0-367469AF148D}" type="slidenum">
              <a:rPr lang="ko-KR" altLang="en-US" smtClean="0"/>
              <a:t>6</a:t>
            </a:fld>
            <a:endParaRPr lang="ko-KR" altLang="en-US" dirty="0"/>
          </a:p>
        </p:txBody>
      </p:sp>
      <p:pic>
        <p:nvPicPr>
          <p:cNvPr id="3" name="그림 2"/>
          <p:cNvPicPr>
            <a:picLocks noChangeAspect="1"/>
          </p:cNvPicPr>
          <p:nvPr/>
        </p:nvPicPr>
        <p:blipFill>
          <a:blip r:embed="rId3"/>
          <a:stretch>
            <a:fillRect/>
          </a:stretch>
        </p:blipFill>
        <p:spPr>
          <a:xfrm>
            <a:off x="0" y="2019727"/>
            <a:ext cx="6542468" cy="2086349"/>
          </a:xfrm>
          <a:prstGeom prst="rect">
            <a:avLst/>
          </a:prstGeom>
        </p:spPr>
      </p:pic>
      <p:pic>
        <p:nvPicPr>
          <p:cNvPr id="9" name="그림 8"/>
          <p:cNvPicPr>
            <a:picLocks noChangeAspect="1"/>
          </p:cNvPicPr>
          <p:nvPr/>
        </p:nvPicPr>
        <p:blipFill>
          <a:blip r:embed="rId4"/>
          <a:stretch>
            <a:fillRect/>
          </a:stretch>
        </p:blipFill>
        <p:spPr>
          <a:xfrm>
            <a:off x="1" y="4106076"/>
            <a:ext cx="6542468" cy="2751924"/>
          </a:xfrm>
          <a:prstGeom prst="rect">
            <a:avLst/>
          </a:prstGeom>
        </p:spPr>
      </p:pic>
    </p:spTree>
    <p:extLst>
      <p:ext uri="{BB962C8B-B14F-4D97-AF65-F5344CB8AC3E}">
        <p14:creationId xmlns:p14="http://schemas.microsoft.com/office/powerpoint/2010/main" val="29702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56616" y="64008"/>
            <a:ext cx="11759184" cy="1837944"/>
          </a:xfrm>
        </p:spPr>
        <p:txBody>
          <a:bodyPr>
            <a:normAutofit fontScale="90000"/>
          </a:bodyPr>
          <a:lstStyle/>
          <a:p>
            <a:pPr marL="514350" indent="-514350">
              <a:lnSpc>
                <a:spcPct val="150000"/>
              </a:lnSpc>
            </a:pPr>
            <a:r>
              <a:rPr lang="en-US" altLang="ko-KR" b="1" dirty="0" smtClean="0"/>
              <a:t>2. 2 </a:t>
            </a:r>
            <a:r>
              <a:rPr lang="en-US" altLang="ko-KR" b="1" dirty="0"/>
              <a:t>kinds of construction method to be </a:t>
            </a:r>
            <a:r>
              <a:rPr lang="en-US" altLang="ko-KR" b="1" dirty="0" smtClean="0"/>
              <a:t>applied</a:t>
            </a:r>
            <a:r>
              <a:rPr lang="en-US" altLang="ko-KR" b="1" dirty="0"/>
              <a:t/>
            </a:r>
            <a:br>
              <a:rPr lang="en-US" altLang="ko-KR" b="1" dirty="0"/>
            </a:br>
            <a:r>
              <a:rPr lang="en-US" altLang="ko-KR" sz="2800" b="1" dirty="0" smtClean="0"/>
              <a:t>2) Rounded type TPU tape</a:t>
            </a:r>
            <a:r>
              <a:rPr lang="ko-KR" altLang="en-US" sz="2800" b="1" dirty="0"/>
              <a:t> </a:t>
            </a:r>
            <a:r>
              <a:rPr lang="en-US" altLang="ko-KR" sz="2800" b="1" dirty="0" smtClean="0"/>
              <a:t>applied</a:t>
            </a:r>
            <a:br>
              <a:rPr lang="en-US" altLang="ko-KR" sz="2800" b="1" dirty="0" smtClean="0"/>
            </a:br>
            <a:r>
              <a:rPr lang="en-US" altLang="ko-KR" sz="2800" b="1" dirty="0"/>
              <a:t> </a:t>
            </a:r>
            <a:r>
              <a:rPr lang="en-US" altLang="ko-KR" sz="2800" b="1" dirty="0" smtClean="0"/>
              <a:t>   </a:t>
            </a:r>
            <a:r>
              <a:rPr lang="en-US" altLang="ko-KR" sz="2000" b="1" dirty="0" smtClean="0"/>
              <a:t>*** Rounded type is developed to insert tape easily for more conveniently applied</a:t>
            </a:r>
            <a:endParaRPr lang="en-US" altLang="ko-KR" sz="2000" b="1" dirty="0"/>
          </a:p>
        </p:txBody>
      </p:sp>
      <p:sp>
        <p:nvSpPr>
          <p:cNvPr id="7" name="내용 개체 틀 2"/>
          <p:cNvSpPr txBox="1">
            <a:spLocks/>
          </p:cNvSpPr>
          <p:nvPr/>
        </p:nvSpPr>
        <p:spPr>
          <a:xfrm>
            <a:off x="6542468" y="1664207"/>
            <a:ext cx="4975924" cy="3615267"/>
          </a:xfrm>
          <a:prstGeom prst="rect">
            <a:avLst/>
          </a:prstGeom>
        </p:spPr>
        <p:txBody>
          <a:bodyPr vert="horz" lIns="91440" tIns="45720" rIns="91440" bIns="45720" rtlCol="0" anchor="ctr">
            <a:normAutofit/>
          </a:bodyPr>
          <a:lstStyle>
            <a:lvl1pPr marL="2857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ko-KR" altLang="en-US" dirty="0"/>
          </a:p>
        </p:txBody>
      </p:sp>
      <p:pic>
        <p:nvPicPr>
          <p:cNvPr id="3" name="그림 2"/>
          <p:cNvPicPr>
            <a:picLocks noChangeAspect="1"/>
          </p:cNvPicPr>
          <p:nvPr/>
        </p:nvPicPr>
        <p:blipFill>
          <a:blip r:embed="rId2"/>
          <a:stretch>
            <a:fillRect/>
          </a:stretch>
        </p:blipFill>
        <p:spPr>
          <a:xfrm>
            <a:off x="0" y="2055975"/>
            <a:ext cx="6373368" cy="4802025"/>
          </a:xfrm>
          <a:prstGeom prst="rect">
            <a:avLst/>
          </a:prstGeom>
        </p:spPr>
      </p:pic>
      <p:pic>
        <p:nvPicPr>
          <p:cNvPr id="9" name="그림 8"/>
          <p:cNvPicPr>
            <a:picLocks noChangeAspect="1"/>
          </p:cNvPicPr>
          <p:nvPr/>
        </p:nvPicPr>
        <p:blipFill>
          <a:blip r:embed="rId3"/>
          <a:stretch>
            <a:fillRect/>
          </a:stretch>
        </p:blipFill>
        <p:spPr>
          <a:xfrm>
            <a:off x="6373368" y="2055974"/>
            <a:ext cx="5818632" cy="2505529"/>
          </a:xfrm>
          <a:prstGeom prst="rect">
            <a:avLst/>
          </a:prstGeom>
        </p:spPr>
      </p:pic>
      <p:sp>
        <p:nvSpPr>
          <p:cNvPr id="10" name="TextBox 9"/>
          <p:cNvSpPr txBox="1"/>
          <p:nvPr/>
        </p:nvSpPr>
        <p:spPr>
          <a:xfrm>
            <a:off x="6373368" y="4571349"/>
            <a:ext cx="5818632" cy="2308324"/>
          </a:xfrm>
          <a:prstGeom prst="rect">
            <a:avLst/>
          </a:prstGeom>
          <a:solidFill>
            <a:schemeClr val="tx1"/>
          </a:solidFill>
        </p:spPr>
        <p:txBody>
          <a:bodyPr wrap="square" rtlCol="0">
            <a:spAutoFit/>
          </a:bodyPr>
          <a:lstStyle/>
          <a:p>
            <a:pPr marL="285750" indent="-285750">
              <a:lnSpc>
                <a:spcPct val="150000"/>
              </a:lnSpc>
              <a:buFont typeface="Arial" panose="020B0604020202020204" pitchFamily="34" charset="0"/>
              <a:buChar char="•"/>
            </a:pPr>
            <a:r>
              <a:rPr lang="en-US" altLang="ko-KR" b="1" dirty="0" smtClean="0">
                <a:solidFill>
                  <a:schemeClr val="bg1"/>
                </a:solidFill>
              </a:rPr>
              <a:t>Just insert rounded tape into rib collar without baste stitching</a:t>
            </a:r>
          </a:p>
          <a:p>
            <a:pPr marL="285750" indent="-285750">
              <a:buFont typeface="Arial" panose="020B0604020202020204" pitchFamily="34" charset="0"/>
              <a:buChar char="•"/>
            </a:pPr>
            <a:endParaRPr lang="en-US" altLang="ko-KR" b="1" dirty="0">
              <a:solidFill>
                <a:schemeClr val="bg1"/>
              </a:solidFill>
            </a:endParaRPr>
          </a:p>
          <a:p>
            <a:pPr marL="285750" indent="-285750">
              <a:buFont typeface="Arial" panose="020B0604020202020204" pitchFamily="34" charset="0"/>
              <a:buChar char="•"/>
            </a:pPr>
            <a:endParaRPr lang="en-US" altLang="ko-KR" b="1" dirty="0" smtClean="0">
              <a:solidFill>
                <a:schemeClr val="bg1"/>
              </a:solidFill>
            </a:endParaRPr>
          </a:p>
          <a:p>
            <a:pPr marL="285750" indent="-285750">
              <a:buFont typeface="Arial" panose="020B0604020202020204" pitchFamily="34" charset="0"/>
              <a:buChar char="•"/>
            </a:pPr>
            <a:endParaRPr lang="en-US" altLang="ko-KR" b="1" dirty="0">
              <a:solidFill>
                <a:schemeClr val="bg1"/>
              </a:solidFill>
            </a:endParaRPr>
          </a:p>
          <a:p>
            <a:pPr marL="285750" indent="-285750">
              <a:buFont typeface="Arial" panose="020B0604020202020204" pitchFamily="34" charset="0"/>
              <a:buChar char="•"/>
            </a:pPr>
            <a:endParaRPr lang="en-US" altLang="ko-KR" b="1" dirty="0" smtClean="0">
              <a:solidFill>
                <a:schemeClr val="bg1"/>
              </a:solidFill>
            </a:endParaRPr>
          </a:p>
          <a:p>
            <a:pPr marL="285750" indent="-285750">
              <a:buFont typeface="Arial" panose="020B0604020202020204" pitchFamily="34" charset="0"/>
              <a:buChar char="•"/>
            </a:pPr>
            <a:endParaRPr lang="ko-KR" altLang="en-US" b="1" dirty="0">
              <a:solidFill>
                <a:schemeClr val="bg1"/>
              </a:solidFill>
            </a:endParaRPr>
          </a:p>
        </p:txBody>
      </p:sp>
      <p:pic>
        <p:nvPicPr>
          <p:cNvPr id="13" name="그림 12"/>
          <p:cNvPicPr>
            <a:picLocks noChangeAspect="1"/>
          </p:cNvPicPr>
          <p:nvPr/>
        </p:nvPicPr>
        <p:blipFill>
          <a:blip r:embed="rId4"/>
          <a:stretch>
            <a:fillRect/>
          </a:stretch>
        </p:blipFill>
        <p:spPr>
          <a:xfrm>
            <a:off x="7653408" y="5518570"/>
            <a:ext cx="3130407" cy="1199989"/>
          </a:xfrm>
          <a:prstGeom prst="rect">
            <a:avLst/>
          </a:prstGeom>
        </p:spPr>
      </p:pic>
      <p:sp>
        <p:nvSpPr>
          <p:cNvPr id="15" name="슬라이드 번호 개체 틀 14"/>
          <p:cNvSpPr>
            <a:spLocks noGrp="1"/>
          </p:cNvSpPr>
          <p:nvPr>
            <p:ph type="sldNum" sz="quarter" idx="12"/>
          </p:nvPr>
        </p:nvSpPr>
        <p:spPr>
          <a:xfrm>
            <a:off x="10363200" y="5578475"/>
            <a:ext cx="1752600" cy="1508125"/>
          </a:xfrm>
        </p:spPr>
        <p:txBody>
          <a:bodyPr/>
          <a:lstStyle/>
          <a:p>
            <a:fld id="{EB85FD35-6B44-445F-80B0-367469AF148D}" type="slidenum">
              <a:rPr lang="ko-KR" altLang="en-US" smtClean="0"/>
              <a:t>7</a:t>
            </a:fld>
            <a:endParaRPr lang="ko-KR" altLang="en-US" dirty="0"/>
          </a:p>
        </p:txBody>
      </p:sp>
    </p:spTree>
    <p:extLst>
      <p:ext uri="{BB962C8B-B14F-4D97-AF65-F5344CB8AC3E}">
        <p14:creationId xmlns:p14="http://schemas.microsoft.com/office/powerpoint/2010/main" val="201355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328" y="216894"/>
            <a:ext cx="11759184" cy="1301010"/>
          </a:xfrm>
        </p:spPr>
        <p:txBody>
          <a:bodyPr>
            <a:normAutofit fontScale="90000"/>
          </a:bodyPr>
          <a:lstStyle/>
          <a:p>
            <a:pPr marL="514350" indent="-514350">
              <a:lnSpc>
                <a:spcPct val="150000"/>
              </a:lnSpc>
            </a:pPr>
            <a:r>
              <a:rPr lang="en-US" altLang="ko-KR" b="1" dirty="0" smtClean="0"/>
              <a:t>2. </a:t>
            </a:r>
            <a:r>
              <a:rPr lang="en-US" altLang="ko-KR" b="1" dirty="0"/>
              <a:t>Why is TPU Tape always be in along with inside of the neck edge?</a:t>
            </a:r>
            <a:endParaRPr lang="en-US" altLang="ko-KR" sz="2800" b="1" dirty="0"/>
          </a:p>
        </p:txBody>
      </p:sp>
      <p:sp>
        <p:nvSpPr>
          <p:cNvPr id="7" name="내용 개체 틀 2"/>
          <p:cNvSpPr txBox="1">
            <a:spLocks/>
          </p:cNvSpPr>
          <p:nvPr/>
        </p:nvSpPr>
        <p:spPr>
          <a:xfrm>
            <a:off x="6542468" y="1664207"/>
            <a:ext cx="4975924" cy="3615267"/>
          </a:xfrm>
          <a:prstGeom prst="rect">
            <a:avLst/>
          </a:prstGeom>
        </p:spPr>
        <p:txBody>
          <a:bodyPr vert="horz" lIns="91440" tIns="45720" rIns="91440" bIns="45720" rtlCol="0" anchor="ctr">
            <a:normAutofit/>
          </a:bodyPr>
          <a:lstStyle>
            <a:lvl1pPr marL="2857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1"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endParaRPr lang="ko-KR" altLang="en-US" dirty="0">
              <a:solidFill>
                <a:srgbClr val="146194">
                  <a:lumMod val="75000"/>
                </a:srgbClr>
              </a:solidFill>
            </a:endParaRPr>
          </a:p>
        </p:txBody>
      </p:sp>
      <p:sp>
        <p:nvSpPr>
          <p:cNvPr id="15" name="슬라이드 번호 개체 틀 14"/>
          <p:cNvSpPr>
            <a:spLocks noGrp="1"/>
          </p:cNvSpPr>
          <p:nvPr>
            <p:ph type="sldNum" sz="quarter" idx="12"/>
          </p:nvPr>
        </p:nvSpPr>
        <p:spPr>
          <a:xfrm>
            <a:off x="10226040" y="5218662"/>
            <a:ext cx="1752600" cy="1508125"/>
          </a:xfrm>
        </p:spPr>
        <p:txBody>
          <a:bodyPr/>
          <a:lstStyle/>
          <a:p>
            <a:fld id="{EB85FD35-6B44-445F-80B0-367469AF148D}" type="slidenum">
              <a:rPr lang="ko-KR" altLang="en-US" smtClean="0">
                <a:solidFill>
                  <a:srgbClr val="146194">
                    <a:lumMod val="50000"/>
                  </a:srgbClr>
                </a:solidFill>
              </a:rPr>
              <a:pPr/>
              <a:t>8</a:t>
            </a:fld>
            <a:endParaRPr lang="ko-KR" altLang="en-US" dirty="0">
              <a:solidFill>
                <a:srgbClr val="146194">
                  <a:lumMod val="50000"/>
                </a:srgbClr>
              </a:solidFill>
            </a:endParaRPr>
          </a:p>
        </p:txBody>
      </p:sp>
      <p:pic>
        <p:nvPicPr>
          <p:cNvPr id="5" name="그림 4"/>
          <p:cNvPicPr>
            <a:picLocks noChangeAspect="1"/>
          </p:cNvPicPr>
          <p:nvPr/>
        </p:nvPicPr>
        <p:blipFill>
          <a:blip r:embed="rId2"/>
          <a:stretch>
            <a:fillRect/>
          </a:stretch>
        </p:blipFill>
        <p:spPr>
          <a:xfrm>
            <a:off x="460122" y="1664207"/>
            <a:ext cx="2895851" cy="1835055"/>
          </a:xfrm>
          <a:prstGeom prst="rect">
            <a:avLst/>
          </a:prstGeom>
        </p:spPr>
      </p:pic>
      <p:pic>
        <p:nvPicPr>
          <p:cNvPr id="6" name="그림 5"/>
          <p:cNvPicPr>
            <a:picLocks noChangeAspect="1"/>
          </p:cNvPicPr>
          <p:nvPr/>
        </p:nvPicPr>
        <p:blipFill>
          <a:blip r:embed="rId3"/>
          <a:stretch>
            <a:fillRect/>
          </a:stretch>
        </p:blipFill>
        <p:spPr>
          <a:xfrm>
            <a:off x="1088078" y="3813026"/>
            <a:ext cx="1536250" cy="493819"/>
          </a:xfrm>
          <a:prstGeom prst="rect">
            <a:avLst/>
          </a:prstGeom>
        </p:spPr>
      </p:pic>
      <p:pic>
        <p:nvPicPr>
          <p:cNvPr id="8" name="그림 7"/>
          <p:cNvPicPr>
            <a:picLocks noChangeAspect="1"/>
          </p:cNvPicPr>
          <p:nvPr/>
        </p:nvPicPr>
        <p:blipFill>
          <a:blip r:embed="rId4"/>
          <a:stretch>
            <a:fillRect/>
          </a:stretch>
        </p:blipFill>
        <p:spPr>
          <a:xfrm>
            <a:off x="734476" y="4541947"/>
            <a:ext cx="2109399" cy="676715"/>
          </a:xfrm>
          <a:prstGeom prst="rect">
            <a:avLst/>
          </a:prstGeom>
        </p:spPr>
      </p:pic>
      <p:sp>
        <p:nvSpPr>
          <p:cNvPr id="9" name="TextBox 8"/>
          <p:cNvSpPr txBox="1"/>
          <p:nvPr/>
        </p:nvSpPr>
        <p:spPr>
          <a:xfrm>
            <a:off x="3584448" y="1664207"/>
            <a:ext cx="8266176" cy="4708981"/>
          </a:xfrm>
          <a:prstGeom prst="rect">
            <a:avLst/>
          </a:prstGeom>
          <a:noFill/>
        </p:spPr>
        <p:txBody>
          <a:bodyPr wrap="square" rtlCol="0">
            <a:spAutoFit/>
          </a:bodyPr>
          <a:lstStyle/>
          <a:p>
            <a:r>
              <a:rPr lang="en-US" altLang="ko-KR" sz="2000" b="1" dirty="0"/>
              <a:t>When the annular tape is placed on the cone, the tape is positioned at the same point on the circumference of the cone as the perimeter of the tape</a:t>
            </a:r>
            <a:r>
              <a:rPr lang="en-US" altLang="ko-KR" sz="2000" b="1" dirty="0" smtClean="0"/>
              <a:t>.</a:t>
            </a:r>
          </a:p>
          <a:p>
            <a:endParaRPr lang="en-US" altLang="ko-KR" sz="2000" b="1" dirty="0"/>
          </a:p>
          <a:p>
            <a:r>
              <a:rPr lang="en-US" altLang="ko-KR" sz="2000" b="1" dirty="0"/>
              <a:t>After sewing the ends of the rib collar cut, turn it inside out by inserting the round tape inside when turning it over</a:t>
            </a:r>
            <a:r>
              <a:rPr lang="en-US" altLang="ko-KR" sz="2000" b="1" dirty="0" smtClean="0"/>
              <a:t>.</a:t>
            </a:r>
          </a:p>
          <a:p>
            <a:endParaRPr lang="en-US" altLang="ko-KR" sz="2000" b="1" dirty="0"/>
          </a:p>
          <a:p>
            <a:r>
              <a:rPr lang="en-US" altLang="ko-KR" sz="2000" b="1" dirty="0"/>
              <a:t>When the rib collar is attached to the body, the circumference of the base increases as shown in the figure, so the annular tape is naturally always positioned inside the rib collar top edge</a:t>
            </a:r>
            <a:r>
              <a:rPr lang="en-US" altLang="ko-KR" sz="2000" b="1" dirty="0" smtClean="0"/>
              <a:t>.</a:t>
            </a:r>
          </a:p>
          <a:p>
            <a:endParaRPr lang="en-US" altLang="ko-KR" sz="2000" b="1" dirty="0"/>
          </a:p>
          <a:p>
            <a:r>
              <a:rPr lang="en-US" altLang="ko-KR" sz="2000" b="1" dirty="0"/>
              <a:t>V-Neck also uses the same principle as above, and if you just put a round TPU tape in the same size as the circumference of the V-neck edge, the tape will naturally take its place in the V-Neck shape and show the same effect </a:t>
            </a:r>
            <a:endParaRPr lang="ko-KR" altLang="en-US" sz="2000" b="1" dirty="0"/>
          </a:p>
        </p:txBody>
      </p:sp>
    </p:spTree>
    <p:extLst>
      <p:ext uri="{BB962C8B-B14F-4D97-AF65-F5344CB8AC3E}">
        <p14:creationId xmlns:p14="http://schemas.microsoft.com/office/powerpoint/2010/main" val="33738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28764" y="83837"/>
            <a:ext cx="10361740" cy="1146726"/>
          </a:xfrm>
        </p:spPr>
        <p:txBody>
          <a:bodyPr>
            <a:normAutofit fontScale="90000"/>
          </a:bodyPr>
          <a:lstStyle/>
          <a:p>
            <a:pPr marL="514350" indent="-514350"/>
            <a:r>
              <a:rPr lang="en-US" altLang="ko-KR" b="1" dirty="0" smtClean="0"/>
              <a:t>3. </a:t>
            </a:r>
            <a:r>
              <a:rPr lang="en-US" altLang="ko-KR" b="1" dirty="0"/>
              <a:t>The information for how to source the round </a:t>
            </a:r>
            <a:r>
              <a:rPr lang="en-US" altLang="ko-KR" b="1" dirty="0" smtClean="0"/>
              <a:t>tape</a:t>
            </a:r>
            <a:endParaRPr lang="ko-KR" altLang="en-US" b="1" dirty="0"/>
          </a:p>
        </p:txBody>
      </p:sp>
      <p:pic>
        <p:nvPicPr>
          <p:cNvPr id="4" name="내용 개체 틀 3"/>
          <p:cNvPicPr>
            <a:picLocks noGrp="1" noChangeAspect="1"/>
          </p:cNvPicPr>
          <p:nvPr>
            <p:ph idx="1"/>
          </p:nvPr>
        </p:nvPicPr>
        <p:blipFill>
          <a:blip r:embed="rId2"/>
          <a:stretch>
            <a:fillRect/>
          </a:stretch>
        </p:blipFill>
        <p:spPr>
          <a:xfrm>
            <a:off x="0" y="1155410"/>
            <a:ext cx="5577840" cy="4960129"/>
          </a:xfrm>
          <a:prstGeom prst="rect">
            <a:avLst/>
          </a:prstGeom>
        </p:spPr>
      </p:pic>
      <p:pic>
        <p:nvPicPr>
          <p:cNvPr id="6" name="그림 5"/>
          <p:cNvPicPr>
            <a:picLocks noChangeAspect="1"/>
          </p:cNvPicPr>
          <p:nvPr/>
        </p:nvPicPr>
        <p:blipFill>
          <a:blip r:embed="rId3"/>
          <a:stretch>
            <a:fillRect/>
          </a:stretch>
        </p:blipFill>
        <p:spPr>
          <a:xfrm>
            <a:off x="-1" y="4361472"/>
            <a:ext cx="5577841" cy="2487384"/>
          </a:xfrm>
          <a:prstGeom prst="rect">
            <a:avLst/>
          </a:prstGeom>
        </p:spPr>
      </p:pic>
      <p:sp>
        <p:nvSpPr>
          <p:cNvPr id="7" name="TextBox 6"/>
          <p:cNvSpPr txBox="1"/>
          <p:nvPr/>
        </p:nvSpPr>
        <p:spPr>
          <a:xfrm>
            <a:off x="2568673" y="4436625"/>
            <a:ext cx="2872008" cy="369332"/>
          </a:xfrm>
          <a:prstGeom prst="rect">
            <a:avLst/>
          </a:prstGeom>
          <a:solidFill>
            <a:schemeClr val="tx1">
              <a:lumMod val="85000"/>
            </a:schemeClr>
          </a:solidFill>
        </p:spPr>
        <p:txBody>
          <a:bodyPr wrap="square" rtlCol="0">
            <a:spAutoFit/>
          </a:bodyPr>
          <a:lstStyle/>
          <a:p>
            <a:r>
              <a:rPr lang="en-US" altLang="ko-KR" b="1" dirty="0" smtClean="0">
                <a:solidFill>
                  <a:schemeClr val="bg1"/>
                </a:solidFill>
              </a:rPr>
              <a:t>*Material safety tested </a:t>
            </a:r>
            <a:endParaRPr lang="ko-KR" altLang="en-US" b="1" dirty="0">
              <a:solidFill>
                <a:schemeClr val="bg1"/>
              </a:solidFill>
            </a:endParaRPr>
          </a:p>
        </p:txBody>
      </p:sp>
      <p:sp>
        <p:nvSpPr>
          <p:cNvPr id="8" name="직사각형 7"/>
          <p:cNvSpPr/>
          <p:nvPr/>
        </p:nvSpPr>
        <p:spPr>
          <a:xfrm>
            <a:off x="5577840" y="4436625"/>
            <a:ext cx="6614160" cy="2354491"/>
          </a:xfrm>
          <a:prstGeom prst="rect">
            <a:avLst/>
          </a:prstGeom>
          <a:solidFill>
            <a:schemeClr val="tx1"/>
          </a:solidFill>
        </p:spPr>
        <p:txBody>
          <a:bodyPr wrap="square">
            <a:spAutoFit/>
          </a:bodyPr>
          <a:lstStyle/>
          <a:p>
            <a:pPr>
              <a:lnSpc>
                <a:spcPct val="150000"/>
              </a:lnSpc>
            </a:pPr>
            <a:r>
              <a:rPr lang="en-US" altLang="ko-KR" sz="1400" dirty="0" smtClean="0">
                <a:solidFill>
                  <a:schemeClr val="bg1"/>
                </a:solidFill>
              </a:rPr>
              <a:t>T-225033 </a:t>
            </a:r>
            <a:endParaRPr lang="en-US" altLang="ko-KR" sz="1400" dirty="0">
              <a:solidFill>
                <a:schemeClr val="bg1"/>
              </a:solidFill>
            </a:endParaRPr>
          </a:p>
          <a:p>
            <a:pPr>
              <a:lnSpc>
                <a:spcPct val="150000"/>
              </a:lnSpc>
            </a:pPr>
            <a:r>
              <a:rPr lang="en-US" altLang="ko-KR" sz="1400" dirty="0">
                <a:solidFill>
                  <a:schemeClr val="bg1"/>
                </a:solidFill>
              </a:rPr>
              <a:t>Length : </a:t>
            </a:r>
            <a:r>
              <a:rPr lang="en-US" altLang="ko-KR" sz="1400" dirty="0" smtClean="0">
                <a:solidFill>
                  <a:schemeClr val="bg1"/>
                </a:solidFill>
              </a:rPr>
              <a:t>225mm / Width </a:t>
            </a:r>
            <a:r>
              <a:rPr lang="en-US" altLang="ko-KR" sz="1400" dirty="0">
                <a:solidFill>
                  <a:schemeClr val="bg1"/>
                </a:solidFill>
              </a:rPr>
              <a:t>: </a:t>
            </a:r>
            <a:r>
              <a:rPr lang="en-US" altLang="ko-KR" sz="1400" dirty="0" smtClean="0">
                <a:solidFill>
                  <a:schemeClr val="bg1"/>
                </a:solidFill>
              </a:rPr>
              <a:t>3mm / Thickness </a:t>
            </a:r>
            <a:r>
              <a:rPr lang="en-US" altLang="ko-KR" sz="1400" dirty="0">
                <a:solidFill>
                  <a:schemeClr val="bg1"/>
                </a:solidFill>
              </a:rPr>
              <a:t>: 0.3mm </a:t>
            </a:r>
            <a:endParaRPr lang="en-US" altLang="ko-KR" sz="1400" dirty="0" smtClean="0">
              <a:solidFill>
                <a:schemeClr val="bg1"/>
              </a:solidFill>
            </a:endParaRPr>
          </a:p>
          <a:p>
            <a:pPr>
              <a:lnSpc>
                <a:spcPct val="150000"/>
              </a:lnSpc>
            </a:pPr>
            <a:r>
              <a:rPr lang="en-US" altLang="ko-KR" sz="1400" dirty="0" smtClean="0">
                <a:solidFill>
                  <a:schemeClr val="bg1"/>
                </a:solidFill>
              </a:rPr>
              <a:t>*** Lengths will be  various and available according to sizes </a:t>
            </a:r>
            <a:endParaRPr lang="en-US" altLang="ko-KR" sz="1400" dirty="0">
              <a:solidFill>
                <a:schemeClr val="bg1"/>
              </a:solidFill>
            </a:endParaRPr>
          </a:p>
          <a:p>
            <a:pPr>
              <a:lnSpc>
                <a:spcPct val="150000"/>
              </a:lnSpc>
            </a:pPr>
            <a:r>
              <a:rPr lang="en-US" altLang="ko-KR" sz="1400" dirty="0">
                <a:solidFill>
                  <a:schemeClr val="bg1"/>
                </a:solidFill>
              </a:rPr>
              <a:t>Pcs / kg =&gt; </a:t>
            </a:r>
            <a:r>
              <a:rPr lang="en-US" altLang="ko-KR" sz="1400" dirty="0" smtClean="0">
                <a:solidFill>
                  <a:schemeClr val="bg1"/>
                </a:solidFill>
              </a:rPr>
              <a:t>approx.1500 </a:t>
            </a:r>
            <a:r>
              <a:rPr lang="en-US" altLang="ko-KR" sz="1400" dirty="0">
                <a:solidFill>
                  <a:schemeClr val="bg1"/>
                </a:solidFill>
              </a:rPr>
              <a:t>pcs / </a:t>
            </a:r>
            <a:r>
              <a:rPr lang="en-US" altLang="ko-KR" sz="1400" dirty="0" smtClean="0">
                <a:solidFill>
                  <a:schemeClr val="bg1"/>
                </a:solidFill>
              </a:rPr>
              <a:t>kg</a:t>
            </a:r>
          </a:p>
          <a:p>
            <a:pPr>
              <a:lnSpc>
                <a:spcPct val="150000"/>
              </a:lnSpc>
            </a:pPr>
            <a:r>
              <a:rPr lang="en-US" altLang="ko-KR" sz="1400" dirty="0" smtClean="0">
                <a:solidFill>
                  <a:schemeClr val="bg1"/>
                </a:solidFill>
              </a:rPr>
              <a:t>Price per pc</a:t>
            </a:r>
            <a:r>
              <a:rPr lang="ko-KR" altLang="en-US" sz="1400" dirty="0" smtClean="0">
                <a:solidFill>
                  <a:schemeClr val="bg1"/>
                </a:solidFill>
              </a:rPr>
              <a:t> </a:t>
            </a:r>
            <a:r>
              <a:rPr lang="en-US" altLang="ko-KR" sz="1400" dirty="0" smtClean="0">
                <a:solidFill>
                  <a:schemeClr val="bg1"/>
                </a:solidFill>
              </a:rPr>
              <a:t>: 2.0~3.0 cent</a:t>
            </a:r>
            <a:r>
              <a:rPr lang="ko-KR" altLang="en-US" sz="1400" dirty="0" smtClean="0">
                <a:solidFill>
                  <a:schemeClr val="bg1"/>
                </a:solidFill>
              </a:rPr>
              <a:t> </a:t>
            </a:r>
            <a:r>
              <a:rPr lang="en-US" altLang="ko-KR" sz="1400" dirty="0" smtClean="0">
                <a:solidFill>
                  <a:schemeClr val="bg1"/>
                </a:solidFill>
              </a:rPr>
              <a:t>(According to </a:t>
            </a:r>
            <a:r>
              <a:rPr lang="en-US" altLang="ko-KR" sz="1400" dirty="0" err="1" smtClean="0">
                <a:solidFill>
                  <a:schemeClr val="bg1"/>
                </a:solidFill>
              </a:rPr>
              <a:t>q’ty</a:t>
            </a:r>
            <a:r>
              <a:rPr lang="en-US" altLang="ko-KR" sz="1400" dirty="0" smtClean="0">
                <a:solidFill>
                  <a:schemeClr val="bg1"/>
                </a:solidFill>
              </a:rPr>
              <a:t>)</a:t>
            </a:r>
          </a:p>
          <a:p>
            <a:pPr marL="285750" indent="-285750">
              <a:lnSpc>
                <a:spcPct val="150000"/>
              </a:lnSpc>
              <a:buFont typeface="Arial" panose="020B0604020202020204" pitchFamily="34" charset="0"/>
              <a:buChar char="•"/>
            </a:pPr>
            <a:r>
              <a:rPr lang="en-US" altLang="ko-KR" sz="1400" dirty="0" smtClean="0">
                <a:solidFill>
                  <a:schemeClr val="bg1"/>
                </a:solidFill>
              </a:rPr>
              <a:t>Color</a:t>
            </a:r>
            <a:r>
              <a:rPr lang="ko-KR" altLang="en-US" sz="1400" dirty="0" smtClean="0">
                <a:solidFill>
                  <a:schemeClr val="bg1"/>
                </a:solidFill>
              </a:rPr>
              <a:t> </a:t>
            </a:r>
            <a:r>
              <a:rPr lang="en-US" altLang="ko-KR" sz="1400" dirty="0" smtClean="0">
                <a:solidFill>
                  <a:schemeClr val="bg1"/>
                </a:solidFill>
              </a:rPr>
              <a:t>band, semitransparent band</a:t>
            </a:r>
            <a:r>
              <a:rPr lang="ko-KR" altLang="en-US" sz="1400" dirty="0" smtClean="0">
                <a:solidFill>
                  <a:schemeClr val="bg1"/>
                </a:solidFill>
              </a:rPr>
              <a:t> </a:t>
            </a:r>
            <a:r>
              <a:rPr lang="en-US" altLang="ko-KR" sz="1400" dirty="0" smtClean="0">
                <a:solidFill>
                  <a:schemeClr val="bg1"/>
                </a:solidFill>
              </a:rPr>
              <a:t>are </a:t>
            </a:r>
            <a:r>
              <a:rPr lang="en-US" altLang="ko-KR" sz="1400" dirty="0" smtClean="0">
                <a:solidFill>
                  <a:schemeClr val="bg1"/>
                </a:solidFill>
              </a:rPr>
              <a:t>available</a:t>
            </a:r>
          </a:p>
          <a:p>
            <a:pPr marL="285750" indent="-285750">
              <a:lnSpc>
                <a:spcPct val="150000"/>
              </a:lnSpc>
              <a:buFont typeface="Arial" panose="020B0604020202020204" pitchFamily="34" charset="0"/>
              <a:buChar char="•"/>
            </a:pPr>
            <a:r>
              <a:rPr lang="en-US" altLang="ko-KR" sz="1400" dirty="0" smtClean="0">
                <a:solidFill>
                  <a:schemeClr val="bg1"/>
                </a:solidFill>
              </a:rPr>
              <a:t>By result of test, the tolerance of tape is +/- </a:t>
            </a:r>
            <a:r>
              <a:rPr lang="en-US" altLang="ko-KR" sz="1400" dirty="0">
                <a:solidFill>
                  <a:schemeClr val="bg1"/>
                </a:solidFill>
              </a:rPr>
              <a:t>10mm </a:t>
            </a:r>
            <a:r>
              <a:rPr lang="en-US" altLang="ko-KR" sz="1400" dirty="0" smtClean="0">
                <a:solidFill>
                  <a:schemeClr val="bg1"/>
                </a:solidFill>
              </a:rPr>
              <a:t>(half</a:t>
            </a:r>
            <a:r>
              <a:rPr lang="ko-KR" altLang="en-US" sz="1400" dirty="0" smtClean="0">
                <a:solidFill>
                  <a:schemeClr val="bg1"/>
                </a:solidFill>
              </a:rPr>
              <a:t> </a:t>
            </a:r>
            <a:r>
              <a:rPr lang="en-US" altLang="ko-KR" sz="1400" dirty="0">
                <a:solidFill>
                  <a:schemeClr val="bg1"/>
                </a:solidFill>
              </a:rPr>
              <a:t>+/-</a:t>
            </a:r>
            <a:r>
              <a:rPr lang="en-US" altLang="ko-KR" sz="1400" dirty="0" smtClean="0">
                <a:solidFill>
                  <a:schemeClr val="bg1"/>
                </a:solidFill>
              </a:rPr>
              <a:t>5mm</a:t>
            </a:r>
            <a:endParaRPr lang="en-US" altLang="ko-KR" sz="1400" dirty="0">
              <a:solidFill>
                <a:schemeClr val="bg1"/>
              </a:solidFill>
            </a:endParaRPr>
          </a:p>
        </p:txBody>
      </p:sp>
      <p:pic>
        <p:nvPicPr>
          <p:cNvPr id="5" name="그림 4"/>
          <p:cNvPicPr>
            <a:picLocks noChangeAspect="1"/>
          </p:cNvPicPr>
          <p:nvPr/>
        </p:nvPicPr>
        <p:blipFill>
          <a:blip r:embed="rId4"/>
          <a:stretch>
            <a:fillRect/>
          </a:stretch>
        </p:blipFill>
        <p:spPr>
          <a:xfrm>
            <a:off x="5577840" y="1137123"/>
            <a:ext cx="6614159" cy="3215206"/>
          </a:xfrm>
          <a:prstGeom prst="rect">
            <a:avLst/>
          </a:prstGeom>
        </p:spPr>
      </p:pic>
      <p:sp>
        <p:nvSpPr>
          <p:cNvPr id="13" name="슬라이드 번호 개체 틀 12"/>
          <p:cNvSpPr>
            <a:spLocks noGrp="1"/>
          </p:cNvSpPr>
          <p:nvPr>
            <p:ph type="sldNum" sz="quarter" idx="12"/>
          </p:nvPr>
        </p:nvSpPr>
        <p:spPr>
          <a:xfrm>
            <a:off x="10363200" y="5578475"/>
            <a:ext cx="1761744" cy="1270381"/>
          </a:xfrm>
        </p:spPr>
        <p:txBody>
          <a:bodyPr/>
          <a:lstStyle/>
          <a:p>
            <a:fld id="{EB85FD35-6B44-445F-80B0-367469AF148D}" type="slidenum">
              <a:rPr lang="ko-KR" altLang="en-US" smtClean="0"/>
              <a:t>9</a:t>
            </a:fld>
            <a:endParaRPr lang="ko-KR" altLang="en-US" dirty="0"/>
          </a:p>
        </p:txBody>
      </p:sp>
    </p:spTree>
    <p:extLst>
      <p:ext uri="{BB962C8B-B14F-4D97-AF65-F5344CB8AC3E}">
        <p14:creationId xmlns:p14="http://schemas.microsoft.com/office/powerpoint/2010/main" val="2655410171"/>
      </p:ext>
    </p:extLst>
  </p:cSld>
  <p:clrMapOvr>
    <a:masterClrMapping/>
  </p:clrMapOvr>
</p:sld>
</file>

<file path=ppt/theme/theme1.xml><?xml version="1.0" encoding="utf-8"?>
<a:theme xmlns:a="http://schemas.openxmlformats.org/drawingml/2006/main" name="슬라이스">
  <a:themeElements>
    <a:clrScheme name="슬라이스">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슬라이스">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슬라이스">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2086</TotalTime>
  <Words>1767</Words>
  <Application>Microsoft Office PowerPoint</Application>
  <PresentationFormat>와이드스크린</PresentationFormat>
  <Paragraphs>154</Paragraphs>
  <Slides>25</Slides>
  <Notes>2</Notes>
  <HiddenSlides>0</HiddenSlides>
  <MMClips>0</MMClips>
  <ScaleCrop>false</ScaleCrop>
  <HeadingPairs>
    <vt:vector size="8" baseType="variant">
      <vt:variant>
        <vt:lpstr>사용한 글꼴</vt:lpstr>
      </vt:variant>
      <vt:variant>
        <vt:i4>5</vt:i4>
      </vt:variant>
      <vt:variant>
        <vt:lpstr>테마</vt:lpstr>
      </vt:variant>
      <vt:variant>
        <vt:i4>1</vt:i4>
      </vt:variant>
      <vt:variant>
        <vt:lpstr>포함된 OLE 서버</vt:lpstr>
      </vt:variant>
      <vt:variant>
        <vt:i4>1</vt:i4>
      </vt:variant>
      <vt:variant>
        <vt:lpstr>슬라이드 제목</vt:lpstr>
      </vt:variant>
      <vt:variant>
        <vt:i4>25</vt:i4>
      </vt:variant>
    </vt:vector>
  </HeadingPairs>
  <TitlesOfParts>
    <vt:vector size="32" baseType="lpstr">
      <vt:lpstr>HY중고딕</vt:lpstr>
      <vt:lpstr>맑은 고딕</vt:lpstr>
      <vt:lpstr>Arial</vt:lpstr>
      <vt:lpstr>Century Gothic</vt:lpstr>
      <vt:lpstr>Wingdings 3</vt:lpstr>
      <vt:lpstr>슬라이스</vt:lpstr>
      <vt:lpstr>포장기 셸 개체</vt:lpstr>
      <vt:lpstr>Introduction of  the patent and the round P/U tape</vt:lpstr>
      <vt:lpstr>PowerPoint 프레젠테이션</vt:lpstr>
      <vt:lpstr>Customers’ feedback on BRAND’s Product?</vt:lpstr>
      <vt:lpstr>Contents</vt:lpstr>
      <vt:lpstr>1. Introduction of the construction method patented what is distinctive</vt:lpstr>
      <vt:lpstr>2. 2 kinds of construction method to be applied 1) Straight type TPU tape is applied</vt:lpstr>
      <vt:lpstr>2. 2 kinds of construction method to be applied 2) Rounded type TPU tape applied     *** Rounded type is developed to insert tape easily for more conveniently applied</vt:lpstr>
      <vt:lpstr>2. Why is TPU Tape always be in along with inside of the neck edge?</vt:lpstr>
      <vt:lpstr>3. The information for how to source the round tape</vt:lpstr>
      <vt:lpstr>4. Comparison with the appearances, the current and the patented</vt:lpstr>
      <vt:lpstr>5. The several existing ways applied on  the material of rib collar in order to mitigate “Flabby rib collar”</vt:lpstr>
      <vt:lpstr>6. The style to be applied with the new construction of “Not flabby rib collar” </vt:lpstr>
      <vt:lpstr>7. The examples of consumers’ complaints about “Flabby rib collar” in Korea </vt:lpstr>
      <vt:lpstr>7. The examples of consumers’ complaints about “Flabby rib collar” in U.S</vt:lpstr>
      <vt:lpstr>7. The examples of consumers’ complaints about “Flabby rib collar” in JAPAN</vt:lpstr>
      <vt:lpstr>8. Q &amp; A</vt:lpstr>
      <vt:lpstr>8. Q &amp; A</vt:lpstr>
      <vt:lpstr>8. Q &amp; A</vt:lpstr>
      <vt:lpstr>8. Q &amp; A</vt:lpstr>
      <vt:lpstr>8. Q &amp; A</vt:lpstr>
      <vt:lpstr>8. Q &amp; A</vt:lpstr>
      <vt:lpstr>8. Q &amp; A</vt:lpstr>
      <vt:lpstr>8. Q &amp; A</vt:lpstr>
      <vt:lpstr>8. Q &amp; A</vt:lpstr>
      <vt:lpstr>         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the patent and the circle P/U tape</dc:title>
  <dc:creator>NOBLAND</dc:creator>
  <cp:lastModifiedBy>NOBLAND</cp:lastModifiedBy>
  <cp:revision>66</cp:revision>
  <dcterms:created xsi:type="dcterms:W3CDTF">2021-07-19T10:52:10Z</dcterms:created>
  <dcterms:modified xsi:type="dcterms:W3CDTF">2021-08-06T07:11:16Z</dcterms:modified>
</cp:coreProperties>
</file>